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handoutMasterIdLst>
    <p:handoutMasterId r:id="rId47"/>
  </p:handoutMasterIdLst>
  <p:sldIdLst>
    <p:sldId id="334" r:id="rId5"/>
    <p:sldId id="296" r:id="rId6"/>
    <p:sldId id="256" r:id="rId7"/>
    <p:sldId id="292" r:id="rId8"/>
    <p:sldId id="293" r:id="rId9"/>
    <p:sldId id="351" r:id="rId10"/>
    <p:sldId id="331" r:id="rId11"/>
    <p:sldId id="325" r:id="rId12"/>
    <p:sldId id="326" r:id="rId13"/>
    <p:sldId id="327" r:id="rId14"/>
    <p:sldId id="328" r:id="rId15"/>
    <p:sldId id="329" r:id="rId16"/>
    <p:sldId id="330" r:id="rId17"/>
    <p:sldId id="313" r:id="rId18"/>
    <p:sldId id="349" r:id="rId19"/>
    <p:sldId id="315" r:id="rId20"/>
    <p:sldId id="298" r:id="rId21"/>
    <p:sldId id="323" r:id="rId22"/>
    <p:sldId id="263" r:id="rId23"/>
    <p:sldId id="332" r:id="rId24"/>
    <p:sldId id="264" r:id="rId25"/>
    <p:sldId id="300" r:id="rId26"/>
    <p:sldId id="301" r:id="rId27"/>
    <p:sldId id="342" r:id="rId28"/>
    <p:sldId id="318" r:id="rId29"/>
    <p:sldId id="339" r:id="rId30"/>
    <p:sldId id="340" r:id="rId31"/>
    <p:sldId id="341" r:id="rId32"/>
    <p:sldId id="317" r:id="rId33"/>
    <p:sldId id="321" r:id="rId34"/>
    <p:sldId id="320" r:id="rId35"/>
    <p:sldId id="319" r:id="rId36"/>
    <p:sldId id="322" r:id="rId37"/>
    <p:sldId id="345" r:id="rId38"/>
    <p:sldId id="343" r:id="rId39"/>
    <p:sldId id="346" r:id="rId40"/>
    <p:sldId id="347" r:id="rId41"/>
    <p:sldId id="348" r:id="rId42"/>
    <p:sldId id="344" r:id="rId43"/>
    <p:sldId id="282" r:id="rId44"/>
    <p:sldId id="25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12A5A5"/>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0" d="100"/>
          <a:sy n="110" d="100"/>
        </p:scale>
        <p:origin x="1566" y="108"/>
      </p:cViewPr>
      <p:guideLst/>
    </p:cSldViewPr>
  </p:slideViewPr>
  <p:notesTextViewPr>
    <p:cViewPr>
      <p:scale>
        <a:sx n="1" d="1"/>
        <a:sy n="1" d="1"/>
      </p:scale>
      <p:origin x="0" y="0"/>
    </p:cViewPr>
  </p:notesTextViewPr>
  <p:sorterViewPr>
    <p:cViewPr>
      <p:scale>
        <a:sx n="140" d="100"/>
        <a:sy n="140" d="100"/>
      </p:scale>
      <p:origin x="0" y="-1145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 userId="73831d9d-31ca-4ffc-b92c-6a5255550921" providerId="ADAL" clId="{98DBF535-B20F-4FB7-96E9-AC64E1D45C4C}"/>
    <pc:docChg chg="undo redo custSel addSld delSld modSld">
      <pc:chgData name="Geoff" userId="73831d9d-31ca-4ffc-b92c-6a5255550921" providerId="ADAL" clId="{98DBF535-B20F-4FB7-96E9-AC64E1D45C4C}" dt="2020-11-18T11:55:29.056" v="441" actId="20577"/>
      <pc:docMkLst>
        <pc:docMk/>
      </pc:docMkLst>
      <pc:sldChg chg="addSp delSp modSp mod">
        <pc:chgData name="Geoff" userId="73831d9d-31ca-4ffc-b92c-6a5255550921" providerId="ADAL" clId="{98DBF535-B20F-4FB7-96E9-AC64E1D45C4C}" dt="2020-11-18T11:23:58.345" v="10" actId="22"/>
        <pc:sldMkLst>
          <pc:docMk/>
          <pc:sldMk cId="349338798" sldId="292"/>
        </pc:sldMkLst>
        <pc:spChg chg="del">
          <ac:chgData name="Geoff" userId="73831d9d-31ca-4ffc-b92c-6a5255550921" providerId="ADAL" clId="{98DBF535-B20F-4FB7-96E9-AC64E1D45C4C}" dt="2020-11-18T11:23:47.447" v="5" actId="478"/>
          <ac:spMkLst>
            <pc:docMk/>
            <pc:sldMk cId="349338798" sldId="292"/>
            <ac:spMk id="14" creationId="{9A9FEA59-2A5A-4F1A-B57E-07A82122BF1D}"/>
          </ac:spMkLst>
        </pc:spChg>
        <pc:spChg chg="del">
          <ac:chgData name="Geoff" userId="73831d9d-31ca-4ffc-b92c-6a5255550921" providerId="ADAL" clId="{98DBF535-B20F-4FB7-96E9-AC64E1D45C4C}" dt="2020-11-18T11:23:52.837" v="7" actId="478"/>
          <ac:spMkLst>
            <pc:docMk/>
            <pc:sldMk cId="349338798" sldId="292"/>
            <ac:spMk id="16" creationId="{2F36164E-09E3-4762-BC01-2A1CDB18FF0B}"/>
          </ac:spMkLst>
        </pc:spChg>
        <pc:picChg chg="add del mod">
          <ac:chgData name="Geoff" userId="73831d9d-31ca-4ffc-b92c-6a5255550921" providerId="ADAL" clId="{98DBF535-B20F-4FB7-96E9-AC64E1D45C4C}" dt="2020-11-18T11:23:57.036" v="9" actId="478"/>
          <ac:picMkLst>
            <pc:docMk/>
            <pc:sldMk cId="349338798" sldId="292"/>
            <ac:picMk id="7" creationId="{F64D4C63-22EF-4498-9E54-C84A77396170}"/>
          </ac:picMkLst>
        </pc:picChg>
        <pc:picChg chg="add">
          <ac:chgData name="Geoff" userId="73831d9d-31ca-4ffc-b92c-6a5255550921" providerId="ADAL" clId="{98DBF535-B20F-4FB7-96E9-AC64E1D45C4C}" dt="2020-11-18T11:23:58.345" v="10" actId="22"/>
          <ac:picMkLst>
            <pc:docMk/>
            <pc:sldMk cId="349338798" sldId="292"/>
            <ac:picMk id="8" creationId="{80CDF860-ED31-40CC-854D-60362505A503}"/>
          </ac:picMkLst>
        </pc:picChg>
      </pc:sldChg>
      <pc:sldChg chg="modSp add mod">
        <pc:chgData name="Geoff" userId="73831d9d-31ca-4ffc-b92c-6a5255550921" providerId="ADAL" clId="{98DBF535-B20F-4FB7-96E9-AC64E1D45C4C}" dt="2020-11-18T11:55:29.056" v="441" actId="20577"/>
        <pc:sldMkLst>
          <pc:docMk/>
          <pc:sldMk cId="2867196496" sldId="296"/>
        </pc:sldMkLst>
        <pc:spChg chg="mod">
          <ac:chgData name="Geoff" userId="73831d9d-31ca-4ffc-b92c-6a5255550921" providerId="ADAL" clId="{98DBF535-B20F-4FB7-96E9-AC64E1D45C4C}" dt="2020-11-18T11:55:29.056" v="441" actId="20577"/>
          <ac:spMkLst>
            <pc:docMk/>
            <pc:sldMk cId="2867196496" sldId="296"/>
            <ac:spMk id="2" creationId="{58914C97-6D62-4C67-BE48-DAB3A56098A6}"/>
          </ac:spMkLst>
        </pc:spChg>
      </pc:sldChg>
      <pc:sldChg chg="addSp modSp mod">
        <pc:chgData name="Geoff" userId="73831d9d-31ca-4ffc-b92c-6a5255550921" providerId="ADAL" clId="{98DBF535-B20F-4FB7-96E9-AC64E1D45C4C}" dt="2020-11-18T11:30:51.975" v="279" actId="114"/>
        <pc:sldMkLst>
          <pc:docMk/>
          <pc:sldMk cId="1826986479" sldId="313"/>
        </pc:sldMkLst>
        <pc:spChg chg="add mod">
          <ac:chgData name="Geoff" userId="73831d9d-31ca-4ffc-b92c-6a5255550921" providerId="ADAL" clId="{98DBF535-B20F-4FB7-96E9-AC64E1D45C4C}" dt="2020-11-18T11:27:53.998" v="215" actId="1035"/>
          <ac:spMkLst>
            <pc:docMk/>
            <pc:sldMk cId="1826986479" sldId="313"/>
            <ac:spMk id="4" creationId="{C9BEAC6E-D130-4C3B-9D96-7E14E984C0CB}"/>
          </ac:spMkLst>
        </pc:spChg>
        <pc:spChg chg="mod">
          <ac:chgData name="Geoff" userId="73831d9d-31ca-4ffc-b92c-6a5255550921" providerId="ADAL" clId="{98DBF535-B20F-4FB7-96E9-AC64E1D45C4C}" dt="2020-11-18T11:30:51.975" v="279" actId="114"/>
          <ac:spMkLst>
            <pc:docMk/>
            <pc:sldMk cId="1826986479" sldId="313"/>
            <ac:spMk id="6" creationId="{429615C5-B035-4DBA-8FAF-5ED2A9C389B2}"/>
          </ac:spMkLst>
        </pc:spChg>
        <pc:picChg chg="mod">
          <ac:chgData name="Geoff" userId="73831d9d-31ca-4ffc-b92c-6a5255550921" providerId="ADAL" clId="{98DBF535-B20F-4FB7-96E9-AC64E1D45C4C}" dt="2020-11-18T11:27:53.998" v="215" actId="1035"/>
          <ac:picMkLst>
            <pc:docMk/>
            <pc:sldMk cId="1826986479" sldId="313"/>
            <ac:picMk id="3" creationId="{DA61B245-FD11-487D-AB5E-F99DC5484640}"/>
          </ac:picMkLst>
        </pc:picChg>
        <pc:picChg chg="mod">
          <ac:chgData name="Geoff" userId="73831d9d-31ca-4ffc-b92c-6a5255550921" providerId="ADAL" clId="{98DBF535-B20F-4FB7-96E9-AC64E1D45C4C}" dt="2020-11-18T11:27:53.998" v="215" actId="1035"/>
          <ac:picMkLst>
            <pc:docMk/>
            <pc:sldMk cId="1826986479" sldId="313"/>
            <ac:picMk id="7" creationId="{6CBE50E0-794E-4D77-B87B-7246785911F9}"/>
          </ac:picMkLst>
        </pc:picChg>
      </pc:sldChg>
      <pc:sldChg chg="delSp modSp mod">
        <pc:chgData name="Geoff" userId="73831d9d-31ca-4ffc-b92c-6a5255550921" providerId="ADAL" clId="{98DBF535-B20F-4FB7-96E9-AC64E1D45C4C}" dt="2020-11-18T11:28:41.289" v="255" actId="1037"/>
        <pc:sldMkLst>
          <pc:docMk/>
          <pc:sldMk cId="1013839277" sldId="319"/>
        </pc:sldMkLst>
        <pc:picChg chg="mod">
          <ac:chgData name="Geoff" userId="73831d9d-31ca-4ffc-b92c-6a5255550921" providerId="ADAL" clId="{98DBF535-B20F-4FB7-96E9-AC64E1D45C4C}" dt="2020-11-18T11:28:41.289" v="255" actId="1037"/>
          <ac:picMkLst>
            <pc:docMk/>
            <pc:sldMk cId="1013839277" sldId="319"/>
            <ac:picMk id="8" creationId="{76EC2406-450D-422D-899C-F83A19A1AF7A}"/>
          </ac:picMkLst>
        </pc:picChg>
        <pc:picChg chg="del">
          <ac:chgData name="Geoff" userId="73831d9d-31ca-4ffc-b92c-6a5255550921" providerId="ADAL" clId="{98DBF535-B20F-4FB7-96E9-AC64E1D45C4C}" dt="2020-11-18T11:28:35.222" v="217" actId="478"/>
          <ac:picMkLst>
            <pc:docMk/>
            <pc:sldMk cId="1013839277" sldId="319"/>
            <ac:picMk id="10" creationId="{03FA7C9B-C429-4E83-BCA9-87701524D8B2}"/>
          </ac:picMkLst>
        </pc:picChg>
      </pc:sldChg>
      <pc:sldChg chg="modSp mod">
        <pc:chgData name="Geoff" userId="73831d9d-31ca-4ffc-b92c-6a5255550921" providerId="ADAL" clId="{98DBF535-B20F-4FB7-96E9-AC64E1D45C4C}" dt="2020-11-18T11:32:47.585" v="304" actId="20577"/>
        <pc:sldMkLst>
          <pc:docMk/>
          <pc:sldMk cId="1369867773" sldId="334"/>
        </pc:sldMkLst>
        <pc:spChg chg="mod">
          <ac:chgData name="Geoff" userId="73831d9d-31ca-4ffc-b92c-6a5255550921" providerId="ADAL" clId="{98DBF535-B20F-4FB7-96E9-AC64E1D45C4C}" dt="2020-11-18T11:32:47.585" v="304" actId="20577"/>
          <ac:spMkLst>
            <pc:docMk/>
            <pc:sldMk cId="1369867773" sldId="334"/>
            <ac:spMk id="3" creationId="{860F8016-606E-4679-A686-9DAB9B0845A9}"/>
          </ac:spMkLst>
        </pc:spChg>
      </pc:sldChg>
      <pc:sldChg chg="del">
        <pc:chgData name="Geoff" userId="73831d9d-31ca-4ffc-b92c-6a5255550921" providerId="ADAL" clId="{98DBF535-B20F-4FB7-96E9-AC64E1D45C4C}" dt="2020-11-18T11:23:16.984" v="3" actId="47"/>
        <pc:sldMkLst>
          <pc:docMk/>
          <pc:sldMk cId="3691226679" sldId="335"/>
        </pc:sldMkLst>
      </pc:sldChg>
      <pc:sldChg chg="del">
        <pc:chgData name="Geoff" userId="73831d9d-31ca-4ffc-b92c-6a5255550921" providerId="ADAL" clId="{98DBF535-B20F-4FB7-96E9-AC64E1D45C4C}" dt="2020-11-18T11:28:58.189" v="256" actId="47"/>
        <pc:sldMkLst>
          <pc:docMk/>
          <pc:sldMk cId="1048818183" sldId="336"/>
        </pc:sldMkLst>
      </pc:sldChg>
      <pc:sldChg chg="del">
        <pc:chgData name="Geoff" userId="73831d9d-31ca-4ffc-b92c-6a5255550921" providerId="ADAL" clId="{98DBF535-B20F-4FB7-96E9-AC64E1D45C4C}" dt="2020-11-18T11:28:59.643" v="257" actId="47"/>
        <pc:sldMkLst>
          <pc:docMk/>
          <pc:sldMk cId="2355484395" sldId="337"/>
        </pc:sldMkLst>
      </pc:sldChg>
      <pc:sldChg chg="del">
        <pc:chgData name="Geoff" userId="73831d9d-31ca-4ffc-b92c-6a5255550921" providerId="ADAL" clId="{98DBF535-B20F-4FB7-96E9-AC64E1D45C4C}" dt="2020-11-18T11:28:26.375" v="216" actId="47"/>
        <pc:sldMkLst>
          <pc:docMk/>
          <pc:sldMk cId="306859895" sldId="350"/>
        </pc:sldMkLst>
      </pc:sldChg>
      <pc:sldChg chg="addSp modSp new del mod">
        <pc:chgData name="Geoff" userId="73831d9d-31ca-4ffc-b92c-6a5255550921" providerId="ADAL" clId="{98DBF535-B20F-4FB7-96E9-AC64E1D45C4C}" dt="2020-11-18T11:27:00.277" v="117" actId="47"/>
        <pc:sldMkLst>
          <pc:docMk/>
          <pc:sldMk cId="949221625" sldId="352"/>
        </pc:sldMkLst>
        <pc:spChg chg="add">
          <ac:chgData name="Geoff" userId="73831d9d-31ca-4ffc-b92c-6a5255550921" providerId="ADAL" clId="{98DBF535-B20F-4FB7-96E9-AC64E1D45C4C}" dt="2020-11-18T11:26:10.302" v="97" actId="22"/>
          <ac:spMkLst>
            <pc:docMk/>
            <pc:sldMk cId="949221625" sldId="352"/>
            <ac:spMk id="6" creationId="{B9E80F9D-5E7B-4ADB-9C6B-C58698890563}"/>
          </ac:spMkLst>
        </pc:spChg>
        <pc:spChg chg="add">
          <ac:chgData name="Geoff" userId="73831d9d-31ca-4ffc-b92c-6a5255550921" providerId="ADAL" clId="{98DBF535-B20F-4FB7-96E9-AC64E1D45C4C}" dt="2020-11-18T11:26:10.302" v="97" actId="22"/>
          <ac:spMkLst>
            <pc:docMk/>
            <pc:sldMk cId="949221625" sldId="352"/>
            <ac:spMk id="8" creationId="{DB5B44F6-B466-47D3-83CA-1812093DF847}"/>
          </ac:spMkLst>
        </pc:spChg>
        <pc:spChg chg="add">
          <ac:chgData name="Geoff" userId="73831d9d-31ca-4ffc-b92c-6a5255550921" providerId="ADAL" clId="{98DBF535-B20F-4FB7-96E9-AC64E1D45C4C}" dt="2020-11-18T11:26:10.302" v="97" actId="22"/>
          <ac:spMkLst>
            <pc:docMk/>
            <pc:sldMk cId="949221625" sldId="352"/>
            <ac:spMk id="10" creationId="{1698E9FB-9DA5-41FE-A97E-D910CA7E9231}"/>
          </ac:spMkLst>
        </pc:spChg>
        <pc:picChg chg="add mod">
          <ac:chgData name="Geoff" userId="73831d9d-31ca-4ffc-b92c-6a5255550921" providerId="ADAL" clId="{98DBF535-B20F-4FB7-96E9-AC64E1D45C4C}" dt="2020-11-18T11:26:16.019" v="116" actId="1036"/>
          <ac:picMkLst>
            <pc:docMk/>
            <pc:sldMk cId="949221625" sldId="352"/>
            <ac:picMk id="4" creationId="{07922371-A74C-482B-9A51-157B6BF097A7}"/>
          </ac:picMkLst>
        </pc:picChg>
      </pc:sldChg>
    </pc:docChg>
  </pc:docChgLst>
  <pc:docChgLst>
    <pc:chgData name="Geoff" userId="73831d9d-31ca-4ffc-b92c-6a5255550921" providerId="ADAL" clId="{8039A746-2CDB-4A61-A28E-7631074975AD}"/>
    <pc:docChg chg="undo custSel modSld">
      <pc:chgData name="Geoff" userId="73831d9d-31ca-4ffc-b92c-6a5255550921" providerId="ADAL" clId="{8039A746-2CDB-4A61-A28E-7631074975AD}" dt="2021-03-30T08:27:22.300" v="143" actId="20577"/>
      <pc:docMkLst>
        <pc:docMk/>
      </pc:docMkLst>
      <pc:sldChg chg="addSp delSp modSp mod">
        <pc:chgData name="Geoff" userId="73831d9d-31ca-4ffc-b92c-6a5255550921" providerId="ADAL" clId="{8039A746-2CDB-4A61-A28E-7631074975AD}" dt="2021-03-08T10:40:05.626" v="127" actId="22"/>
        <pc:sldMkLst>
          <pc:docMk/>
          <pc:sldMk cId="294018293" sldId="256"/>
        </pc:sldMkLst>
        <pc:spChg chg="mod">
          <ac:chgData name="Geoff" userId="73831d9d-31ca-4ffc-b92c-6a5255550921" providerId="ADAL" clId="{8039A746-2CDB-4A61-A28E-7631074975AD}" dt="2021-03-08T10:39:59.378" v="118" actId="1036"/>
          <ac:spMkLst>
            <pc:docMk/>
            <pc:sldMk cId="294018293" sldId="256"/>
            <ac:spMk id="6" creationId="{DA8EFC3F-C758-482B-BCE8-750073AF5E31}"/>
          </ac:spMkLst>
        </pc:spChg>
        <pc:picChg chg="add del mod">
          <ac:chgData name="Geoff" userId="73831d9d-31ca-4ffc-b92c-6a5255550921" providerId="ADAL" clId="{8039A746-2CDB-4A61-A28E-7631074975AD}" dt="2021-03-08T10:39:57.837" v="112" actId="1076"/>
          <ac:picMkLst>
            <pc:docMk/>
            <pc:sldMk cId="294018293" sldId="256"/>
            <ac:picMk id="2" creationId="{16E48EE0-844A-4250-AD86-8B9F627DBD61}"/>
          </ac:picMkLst>
        </pc:picChg>
        <pc:picChg chg="add del">
          <ac:chgData name="Geoff" userId="73831d9d-31ca-4ffc-b92c-6a5255550921" providerId="ADAL" clId="{8039A746-2CDB-4A61-A28E-7631074975AD}" dt="2021-03-08T10:40:03.805" v="124" actId="478"/>
          <ac:picMkLst>
            <pc:docMk/>
            <pc:sldMk cId="294018293" sldId="256"/>
            <ac:picMk id="4" creationId="{CB11ADB8-14A0-46ED-9587-96FD8B499010}"/>
          </ac:picMkLst>
        </pc:picChg>
        <pc:picChg chg="add del mod">
          <ac:chgData name="Geoff" userId="73831d9d-31ca-4ffc-b92c-6a5255550921" providerId="ADAL" clId="{8039A746-2CDB-4A61-A28E-7631074975AD}" dt="2021-03-08T10:40:05.626" v="127" actId="22"/>
          <ac:picMkLst>
            <pc:docMk/>
            <pc:sldMk cId="294018293" sldId="256"/>
            <ac:picMk id="7" creationId="{A2C96C81-202E-4E37-9002-4471B2D5BEAB}"/>
          </ac:picMkLst>
        </pc:picChg>
        <pc:picChg chg="add del mod">
          <ac:chgData name="Geoff" userId="73831d9d-31ca-4ffc-b92c-6a5255550921" providerId="ADAL" clId="{8039A746-2CDB-4A61-A28E-7631074975AD}" dt="2021-03-08T10:40:02.485" v="122" actId="22"/>
          <ac:picMkLst>
            <pc:docMk/>
            <pc:sldMk cId="294018293" sldId="256"/>
            <ac:picMk id="10" creationId="{651DB7DA-3492-492B-9C35-672496D6A4B8}"/>
          </ac:picMkLst>
        </pc:picChg>
        <pc:picChg chg="add del mod">
          <ac:chgData name="Geoff" userId="73831d9d-31ca-4ffc-b92c-6a5255550921" providerId="ADAL" clId="{8039A746-2CDB-4A61-A28E-7631074975AD}" dt="2021-03-08T10:40:00.350" v="119" actId="22"/>
          <ac:picMkLst>
            <pc:docMk/>
            <pc:sldMk cId="294018293" sldId="256"/>
            <ac:picMk id="12" creationId="{58FCE745-D927-466D-A2C1-28A751FD331E}"/>
          </ac:picMkLst>
        </pc:picChg>
      </pc:sldChg>
      <pc:sldChg chg="modSp mod">
        <pc:chgData name="Geoff" userId="73831d9d-31ca-4ffc-b92c-6a5255550921" providerId="ADAL" clId="{8039A746-2CDB-4A61-A28E-7631074975AD}" dt="2021-03-30T08:27:22.300" v="143" actId="20577"/>
        <pc:sldMkLst>
          <pc:docMk/>
          <pc:sldMk cId="411038006" sldId="263"/>
        </pc:sldMkLst>
        <pc:spChg chg="mod">
          <ac:chgData name="Geoff" userId="73831d9d-31ca-4ffc-b92c-6a5255550921" providerId="ADAL" clId="{8039A746-2CDB-4A61-A28E-7631074975AD}" dt="2021-03-30T08:27:22.300" v="143" actId="20577"/>
          <ac:spMkLst>
            <pc:docMk/>
            <pc:sldMk cId="411038006" sldId="263"/>
            <ac:spMk id="6" creationId="{91BD49FE-13B7-4A8B-B971-87202CC83EE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1F3969-4B70-4613-8B96-E2FC575C9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B23DF56-2E4A-4212-9815-28CF7477D1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58FAF4-42CF-4DCD-9F40-D6EF918A1FD5}" type="datetimeFigureOut">
              <a:rPr lang="en-GB" smtClean="0"/>
              <a:t>30/03/2021</a:t>
            </a:fld>
            <a:endParaRPr lang="en-GB"/>
          </a:p>
        </p:txBody>
      </p:sp>
      <p:sp>
        <p:nvSpPr>
          <p:cNvPr id="4" name="Footer Placeholder 3">
            <a:extLst>
              <a:ext uri="{FF2B5EF4-FFF2-40B4-BE49-F238E27FC236}">
                <a16:creationId xmlns:a16="http://schemas.microsoft.com/office/drawing/2014/main" id="{A508F446-5481-4AC5-A9EF-55B9E273AA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0D487B-777D-43E9-9D3B-C8D28174E5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7A4D91-8E8D-409F-8DE6-188C7E6F016C}" type="slidenum">
              <a:rPr lang="en-GB" smtClean="0"/>
              <a:t>‹#›</a:t>
            </a:fld>
            <a:endParaRPr lang="en-GB"/>
          </a:p>
        </p:txBody>
      </p:sp>
    </p:spTree>
    <p:extLst>
      <p:ext uri="{BB962C8B-B14F-4D97-AF65-F5344CB8AC3E}">
        <p14:creationId xmlns:p14="http://schemas.microsoft.com/office/powerpoint/2010/main" val="7106512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2F902-DD51-4EB5-9904-C3C0E04A51AD}" type="datetimeFigureOut">
              <a:rPr lang="en-GB" smtClean="0"/>
              <a:t>30/03/2021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DBBC3-6CB7-4D85-8E4A-C3EF282806A3}" type="slidenum">
              <a:rPr lang="en-GB" smtClean="0"/>
              <a:t>‹#›</a:t>
            </a:fld>
            <a:endParaRPr lang="en-GB"/>
          </a:p>
        </p:txBody>
      </p:sp>
    </p:spTree>
    <p:extLst>
      <p:ext uri="{BB962C8B-B14F-4D97-AF65-F5344CB8AC3E}">
        <p14:creationId xmlns:p14="http://schemas.microsoft.com/office/powerpoint/2010/main" val="21145778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12828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120239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 Logo">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879AE1B-F836-445F-A97D-266AC64F45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300" y="6125654"/>
            <a:ext cx="1533739" cy="609685"/>
          </a:xfrm>
          <a:prstGeom prst="rect">
            <a:avLst/>
          </a:prstGeom>
        </p:spPr>
      </p:pic>
      <p:sp>
        <p:nvSpPr>
          <p:cNvPr id="6" name="Slide Number Placeholder 6">
            <a:extLst>
              <a:ext uri="{FF2B5EF4-FFF2-40B4-BE49-F238E27FC236}">
                <a16:creationId xmlns:a16="http://schemas.microsoft.com/office/drawing/2014/main" id="{AD8E83C2-34D7-4D0C-96A9-8B60D6E34DDF}"/>
              </a:ext>
            </a:extLst>
          </p:cNvPr>
          <p:cNvSpPr>
            <a:spLocks noGrp="1"/>
          </p:cNvSpPr>
          <p:nvPr>
            <p:ph type="sldNum" sz="quarter" idx="12"/>
          </p:nvPr>
        </p:nvSpPr>
        <p:spPr>
          <a:xfrm>
            <a:off x="4375835" y="6590581"/>
            <a:ext cx="392329" cy="256070"/>
          </a:xfrm>
        </p:spPr>
        <p:txBody>
          <a:bodyPr/>
          <a:lstStyle>
            <a:lvl1pPr>
              <a:defRPr sz="800"/>
            </a:lvl1pPr>
          </a:lstStyle>
          <a:p>
            <a:fld id="{BC03EB51-2E59-4B18-BED2-D8B384E257A9}" type="slidenum">
              <a:rPr lang="en-GB" smtClean="0"/>
              <a:pPr/>
              <a:t>‹#›</a:t>
            </a:fld>
            <a:endParaRPr lang="en-GB"/>
          </a:p>
        </p:txBody>
      </p:sp>
      <p:pic>
        <p:nvPicPr>
          <p:cNvPr id="5" name="Picture 4" descr="A close up of a logo&#10;&#10;Description automatically generated">
            <a:extLst>
              <a:ext uri="{FF2B5EF4-FFF2-40B4-BE49-F238E27FC236}">
                <a16:creationId xmlns:a16="http://schemas.microsoft.com/office/drawing/2014/main" id="{B39880A1-AC43-483C-9992-E0E0F75276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0053" y="6044839"/>
            <a:ext cx="1358726" cy="690500"/>
          </a:xfrm>
          <a:prstGeom prst="rect">
            <a:avLst/>
          </a:prstGeom>
        </p:spPr>
      </p:pic>
      <p:pic>
        <p:nvPicPr>
          <p:cNvPr id="3" name="Picture 2">
            <a:extLst>
              <a:ext uri="{FF2B5EF4-FFF2-40B4-BE49-F238E27FC236}">
                <a16:creationId xmlns:a16="http://schemas.microsoft.com/office/drawing/2014/main" id="{33E90A08-FC6A-41FB-A0C7-8A4CB6930F89}"/>
              </a:ext>
            </a:extLst>
          </p:cNvPr>
          <p:cNvPicPr>
            <a:picLocks noChangeAspect="1"/>
          </p:cNvPicPr>
          <p:nvPr userDrawn="1"/>
        </p:nvPicPr>
        <p:blipFill>
          <a:blip r:embed="rId4"/>
          <a:stretch>
            <a:fillRect/>
          </a:stretch>
        </p:blipFill>
        <p:spPr>
          <a:xfrm>
            <a:off x="7089273" y="84321"/>
            <a:ext cx="2002971" cy="353592"/>
          </a:xfrm>
          <a:prstGeom prst="rect">
            <a:avLst/>
          </a:prstGeom>
        </p:spPr>
      </p:pic>
    </p:spTree>
    <p:extLst>
      <p:ext uri="{BB962C8B-B14F-4D97-AF65-F5344CB8AC3E}">
        <p14:creationId xmlns:p14="http://schemas.microsoft.com/office/powerpoint/2010/main" val="179548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RESTORE2 Logo">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8BEF0FCB-2C90-4EDF-A837-811037471700}"/>
              </a:ext>
            </a:extLst>
          </p:cNvPr>
          <p:cNvSpPr>
            <a:spLocks noGrp="1"/>
          </p:cNvSpPr>
          <p:nvPr>
            <p:ph type="sldNum" sz="quarter" idx="12"/>
          </p:nvPr>
        </p:nvSpPr>
        <p:spPr>
          <a:xfrm>
            <a:off x="4375835" y="6556075"/>
            <a:ext cx="392329" cy="299202"/>
          </a:xfrm>
        </p:spPr>
        <p:txBody>
          <a:bodyPr/>
          <a:lstStyle>
            <a:lvl1pPr>
              <a:defRPr sz="800"/>
            </a:lvl1pPr>
          </a:lstStyle>
          <a:p>
            <a:fld id="{BC03EB51-2E59-4B18-BED2-D8B384E257A9}" type="slidenum">
              <a:rPr lang="en-GB" smtClean="0"/>
              <a:pPr/>
              <a:t>‹#›</a:t>
            </a:fld>
            <a:endParaRPr lang="en-GB"/>
          </a:p>
        </p:txBody>
      </p:sp>
      <p:pic>
        <p:nvPicPr>
          <p:cNvPr id="2" name="Picture 1">
            <a:extLst>
              <a:ext uri="{FF2B5EF4-FFF2-40B4-BE49-F238E27FC236}">
                <a16:creationId xmlns:a16="http://schemas.microsoft.com/office/drawing/2014/main" id="{F4CEB02C-5C76-4FDB-BEA4-B77C2156F4B6}"/>
              </a:ext>
            </a:extLst>
          </p:cNvPr>
          <p:cNvPicPr>
            <a:picLocks noChangeAspect="1"/>
          </p:cNvPicPr>
          <p:nvPr userDrawn="1"/>
        </p:nvPicPr>
        <p:blipFill>
          <a:blip r:embed="rId2"/>
          <a:stretch>
            <a:fillRect/>
          </a:stretch>
        </p:blipFill>
        <p:spPr>
          <a:xfrm>
            <a:off x="7089273" y="84321"/>
            <a:ext cx="2002971" cy="353592"/>
          </a:xfrm>
          <a:prstGeom prst="rect">
            <a:avLst/>
          </a:prstGeom>
        </p:spPr>
      </p:pic>
    </p:spTree>
    <p:extLst>
      <p:ext uri="{BB962C8B-B14F-4D97-AF65-F5344CB8AC3E}">
        <p14:creationId xmlns:p14="http://schemas.microsoft.com/office/powerpoint/2010/main" val="344017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RESTORE2 &amp; WPSC Logo">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8BEF0FCB-2C90-4EDF-A837-811037471700}"/>
              </a:ext>
            </a:extLst>
          </p:cNvPr>
          <p:cNvSpPr>
            <a:spLocks noGrp="1"/>
          </p:cNvSpPr>
          <p:nvPr>
            <p:ph type="sldNum" sz="quarter" idx="12"/>
          </p:nvPr>
        </p:nvSpPr>
        <p:spPr>
          <a:xfrm>
            <a:off x="4375835" y="6556075"/>
            <a:ext cx="392329" cy="299202"/>
          </a:xfrm>
        </p:spPr>
        <p:txBody>
          <a:bodyPr/>
          <a:lstStyle>
            <a:lvl1pPr>
              <a:defRPr sz="800"/>
            </a:lvl1pPr>
          </a:lstStyle>
          <a:p>
            <a:fld id="{BC03EB51-2E59-4B18-BED2-D8B384E257A9}" type="slidenum">
              <a:rPr lang="en-GB" smtClean="0"/>
              <a:pPr/>
              <a:t>‹#›</a:t>
            </a:fld>
            <a:endParaRPr lang="en-GB"/>
          </a:p>
        </p:txBody>
      </p:sp>
      <p:pic>
        <p:nvPicPr>
          <p:cNvPr id="2" name="Picture 1" descr="A close up of a logo&#10;&#10;Description automatically generated">
            <a:extLst>
              <a:ext uri="{FF2B5EF4-FFF2-40B4-BE49-F238E27FC236}">
                <a16:creationId xmlns:a16="http://schemas.microsoft.com/office/drawing/2014/main" id="{8B7CC6CF-6154-40A4-A524-50B74DE66F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743" y="132982"/>
            <a:ext cx="1426155" cy="724767"/>
          </a:xfrm>
          <a:prstGeom prst="rect">
            <a:avLst/>
          </a:prstGeom>
        </p:spPr>
      </p:pic>
      <p:pic>
        <p:nvPicPr>
          <p:cNvPr id="7" name="Picture 6">
            <a:extLst>
              <a:ext uri="{FF2B5EF4-FFF2-40B4-BE49-F238E27FC236}">
                <a16:creationId xmlns:a16="http://schemas.microsoft.com/office/drawing/2014/main" id="{7D760334-D4B6-433F-94A5-77B558974DC0}"/>
              </a:ext>
            </a:extLst>
          </p:cNvPr>
          <p:cNvPicPr>
            <a:picLocks noChangeAspect="1"/>
          </p:cNvPicPr>
          <p:nvPr userDrawn="1"/>
        </p:nvPicPr>
        <p:blipFill>
          <a:blip r:embed="rId3"/>
          <a:stretch>
            <a:fillRect/>
          </a:stretch>
        </p:blipFill>
        <p:spPr>
          <a:xfrm>
            <a:off x="7089273" y="230965"/>
            <a:ext cx="2002971" cy="353592"/>
          </a:xfrm>
          <a:prstGeom prst="rect">
            <a:avLst/>
          </a:prstGeom>
        </p:spPr>
      </p:pic>
    </p:spTree>
    <p:extLst>
      <p:ext uri="{BB962C8B-B14F-4D97-AF65-F5344CB8AC3E}">
        <p14:creationId xmlns:p14="http://schemas.microsoft.com/office/powerpoint/2010/main" val="3444672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103521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003583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1294709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312675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85675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39563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62307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3775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337754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63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0B935-386B-4032-97E8-FAB9592311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6653" y="166155"/>
            <a:ext cx="1052253" cy="464745"/>
          </a:xfrm>
          <a:prstGeom prst="rect">
            <a:avLst/>
          </a:prstGeom>
        </p:spPr>
      </p:pic>
      <p:pic>
        <p:nvPicPr>
          <p:cNvPr id="3" name="Picture 2">
            <a:extLst>
              <a:ext uri="{FF2B5EF4-FFF2-40B4-BE49-F238E27FC236}">
                <a16:creationId xmlns:a16="http://schemas.microsoft.com/office/drawing/2014/main" id="{246ACB5C-41B1-4CFB-9D45-CF65AF777D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172" y="201388"/>
            <a:ext cx="2095738" cy="192913"/>
          </a:xfrm>
          <a:prstGeom prst="rect">
            <a:avLst/>
          </a:prstGeom>
        </p:spPr>
      </p:pic>
      <p:pic>
        <p:nvPicPr>
          <p:cNvPr id="4" name="Picture 3">
            <a:extLst>
              <a:ext uri="{FF2B5EF4-FFF2-40B4-BE49-F238E27FC236}">
                <a16:creationId xmlns:a16="http://schemas.microsoft.com/office/drawing/2014/main" id="{9E176AA9-AB63-4344-B7A0-48C0BEABD4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25666" y="6251303"/>
            <a:ext cx="1233240" cy="484036"/>
          </a:xfrm>
          <a:prstGeom prst="rect">
            <a:avLst/>
          </a:prstGeom>
        </p:spPr>
      </p:pic>
      <p:pic>
        <p:nvPicPr>
          <p:cNvPr id="7" name="Picture 6" descr="A close up of a logo&#10;&#10;Description automatically generated">
            <a:extLst>
              <a:ext uri="{FF2B5EF4-FFF2-40B4-BE49-F238E27FC236}">
                <a16:creationId xmlns:a16="http://schemas.microsoft.com/office/drawing/2014/main" id="{0879AE1B-F836-445F-A97D-266AC64F454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8300" y="6125654"/>
            <a:ext cx="1533739" cy="609685"/>
          </a:xfrm>
          <a:prstGeom prst="rect">
            <a:avLst/>
          </a:prstGeom>
        </p:spPr>
      </p:pic>
      <p:sp>
        <p:nvSpPr>
          <p:cNvPr id="6" name="Slide Number Placeholder 6">
            <a:extLst>
              <a:ext uri="{FF2B5EF4-FFF2-40B4-BE49-F238E27FC236}">
                <a16:creationId xmlns:a16="http://schemas.microsoft.com/office/drawing/2014/main" id="{AD8E83C2-34D7-4D0C-96A9-8B60D6E34DDF}"/>
              </a:ext>
            </a:extLst>
          </p:cNvPr>
          <p:cNvSpPr>
            <a:spLocks noGrp="1"/>
          </p:cNvSpPr>
          <p:nvPr>
            <p:ph type="sldNum" sz="quarter" idx="12"/>
          </p:nvPr>
        </p:nvSpPr>
        <p:spPr>
          <a:xfrm>
            <a:off x="4375835" y="6590581"/>
            <a:ext cx="392329" cy="256070"/>
          </a:xfrm>
        </p:spPr>
        <p:txBody>
          <a:bodyPr/>
          <a:lstStyle>
            <a:lvl1pPr>
              <a:defRPr sz="800"/>
            </a:lvl1pPr>
          </a:lstStyle>
          <a:p>
            <a:fld id="{BC03EB51-2E59-4B18-BED2-D8B384E257A9}" type="slidenum">
              <a:rPr lang="en-GB" smtClean="0"/>
              <a:pPr/>
              <a:t>‹#›</a:t>
            </a:fld>
            <a:endParaRPr lang="en-GB"/>
          </a:p>
        </p:txBody>
      </p:sp>
    </p:spTree>
    <p:extLst>
      <p:ext uri="{BB962C8B-B14F-4D97-AF65-F5344CB8AC3E}">
        <p14:creationId xmlns:p14="http://schemas.microsoft.com/office/powerpoint/2010/main" val="233322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 Logo">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879AE1B-F836-445F-A97D-266AC64F45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300" y="6125654"/>
            <a:ext cx="1533739" cy="609685"/>
          </a:xfrm>
          <a:prstGeom prst="rect">
            <a:avLst/>
          </a:prstGeom>
        </p:spPr>
      </p:pic>
      <p:sp>
        <p:nvSpPr>
          <p:cNvPr id="6" name="Slide Number Placeholder 6">
            <a:extLst>
              <a:ext uri="{FF2B5EF4-FFF2-40B4-BE49-F238E27FC236}">
                <a16:creationId xmlns:a16="http://schemas.microsoft.com/office/drawing/2014/main" id="{AD8E83C2-34D7-4D0C-96A9-8B60D6E34DDF}"/>
              </a:ext>
            </a:extLst>
          </p:cNvPr>
          <p:cNvSpPr>
            <a:spLocks noGrp="1"/>
          </p:cNvSpPr>
          <p:nvPr>
            <p:ph type="sldNum" sz="quarter" idx="12"/>
          </p:nvPr>
        </p:nvSpPr>
        <p:spPr>
          <a:xfrm>
            <a:off x="4375835" y="6590581"/>
            <a:ext cx="392329" cy="256070"/>
          </a:xfrm>
        </p:spPr>
        <p:txBody>
          <a:bodyPr/>
          <a:lstStyle>
            <a:lvl1pPr>
              <a:defRPr sz="800"/>
            </a:lvl1pPr>
          </a:lstStyle>
          <a:p>
            <a:fld id="{BC03EB51-2E59-4B18-BED2-D8B384E257A9}" type="slidenum">
              <a:rPr lang="en-GB" smtClean="0"/>
              <a:pPr/>
              <a:t>‹#›</a:t>
            </a:fld>
            <a:endParaRPr lang="en-GB"/>
          </a:p>
        </p:txBody>
      </p:sp>
      <p:pic>
        <p:nvPicPr>
          <p:cNvPr id="5" name="Picture 4" descr="A close up of a logo&#10;&#10;Description automatically generated">
            <a:extLst>
              <a:ext uri="{FF2B5EF4-FFF2-40B4-BE49-F238E27FC236}">
                <a16:creationId xmlns:a16="http://schemas.microsoft.com/office/drawing/2014/main" id="{B39880A1-AC43-483C-9992-E0E0F75276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0053" y="6044839"/>
            <a:ext cx="1358726" cy="690500"/>
          </a:xfrm>
          <a:prstGeom prst="rect">
            <a:avLst/>
          </a:prstGeom>
        </p:spPr>
      </p:pic>
    </p:spTree>
    <p:extLst>
      <p:ext uri="{BB962C8B-B14F-4D97-AF65-F5344CB8AC3E}">
        <p14:creationId xmlns:p14="http://schemas.microsoft.com/office/powerpoint/2010/main" val="346628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3EB51-2E59-4B18-BED2-D8B384E257A9}" type="slidenum">
              <a:rPr lang="en-GB" smtClean="0"/>
              <a:t>‹#›</a:t>
            </a:fld>
            <a:endParaRPr lang="en-GB"/>
          </a:p>
        </p:txBody>
      </p:sp>
    </p:spTree>
    <p:extLst>
      <p:ext uri="{BB962C8B-B14F-4D97-AF65-F5344CB8AC3E}">
        <p14:creationId xmlns:p14="http://schemas.microsoft.com/office/powerpoint/2010/main" val="571137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75" r:id="rId9"/>
    <p:sldLayoutId id="2147483676" r:id="rId10"/>
    <p:sldLayoutId id="2147483672" r:id="rId11"/>
    <p:sldLayoutId id="2147483674" r:id="rId12"/>
    <p:sldLayoutId id="2147483668" r:id="rId13"/>
    <p:sldLayoutId id="2147483669" r:id="rId14"/>
    <p:sldLayoutId id="2147483670" r:id="rId15"/>
    <p:sldLayoutId id="214748367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wessexahsn.org.uk/projects/357/using-soft-signs-to-identify-early-indications-of-physical-deterioration" TargetMode="External"/><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hyperlink" Target="https://gbr01.safelinks.protection.outlook.com/?url=https%3A%2F%2Fyoutu.be%2F7gMo13z3BYI&amp;data=01%7C01%7CGeoff.Cooper%40wessexahsn.net%7Cd1d6e4bc47694793e95d08d7d7d9a7f8%7C83777d80488347de82e432532846a82d%7C0&amp;sdata=d0kFs9MxLdiTm%2BvlnHidE1qVQISVTnPLNWWxSuSrRB4%3D&amp;reserved=0" TargetMode="External"/><Relationship Id="rId13" Type="http://schemas.openxmlformats.org/officeDocument/2006/relationships/hyperlink" Target="https://gbr01.safelinks.protection.outlook.com/?url=https%3A%2F%2Fyoutu.be%2FQabKghrtXps&amp;data=01%7C01%7CGeoff.Cooper%40wessexahsn.net%7Cd1d6e4bc47694793e95d08d7d7d9a7f8%7C83777d80488347de82e432532846a82d%7C0&amp;sdata=wMyfM%2BKuHxrnfNIxDG8zbA1ndgjNwY0wSRVjY45wL88%3D&amp;reserved=0" TargetMode="External"/><Relationship Id="rId18" Type="http://schemas.openxmlformats.org/officeDocument/2006/relationships/hyperlink" Target="https://gbr01.safelinks.protection.outlook.com/?url=https%3A%2F%2Fyoutu.be%2FeIlPesGSMmA&amp;data=01%7C01%7CGeoff.Cooper%40wessexahsn.net%7Cd1d6e4bc47694793e95d08d7d7d9a7f8%7C83777d80488347de82e432532846a82d%7C0&amp;sdata=JCVuBFMIEMjwn%2FPX1rb1Zyqj7W07KaZwtpvXW7iAqLY%3D&amp;reserved=0" TargetMode="External"/><Relationship Id="rId3" Type="http://schemas.openxmlformats.org/officeDocument/2006/relationships/image" Target="../media/image12.png"/><Relationship Id="rId21" Type="http://schemas.openxmlformats.org/officeDocument/2006/relationships/hyperlink" Target="https://wessexahsn.org.uk/projects/358/care-home-training-resources" TargetMode="External"/><Relationship Id="rId7" Type="http://schemas.openxmlformats.org/officeDocument/2006/relationships/hyperlink" Target="https://gbr01.safelinks.protection.outlook.com/?url=https%3A%2F%2Fyoutu.be%2FZSV8eW5FwF8&amp;data=01%7C01%7CGeoff.Cooper%40wessexahsn.net%7Cd1d6e4bc47694793e95d08d7d7d9a7f8%7C83777d80488347de82e432532846a82d%7C0&amp;sdata=tCrVepDwSxhulJatMK3ffTKrwBtPnkXn59FfLFE9r04%3D&amp;reserved=0" TargetMode="External"/><Relationship Id="rId12" Type="http://schemas.openxmlformats.org/officeDocument/2006/relationships/hyperlink" Target="https://gbr01.safelinks.protection.outlook.com/?url=https%3A%2F%2Fyoutu.be%2FccKGzZXNKYs&amp;data=01%7C01%7CGeoff.Cooper%40wessexahsn.net%7Cd1d6e4bc47694793e95d08d7d7d9a7f8%7C83777d80488347de82e432532846a82d%7C0&amp;sdata=NDB58uxgNLWl4s8G85xrBZRvxD%2Fdq2hZP6Ssfukv7Fw%3D&amp;reserved=0" TargetMode="External"/><Relationship Id="rId17" Type="http://schemas.openxmlformats.org/officeDocument/2006/relationships/hyperlink" Target="https://gbr01.safelinks.protection.outlook.com/?url=https%3A%2F%2Fyoutu.be%2FUxE6J9YBxqs&amp;data=01%7C01%7CGeoff.Cooper%40wessexahsn.net%7Cd1d6e4bc47694793e95d08d7d7d9a7f8%7C83777d80488347de82e432532846a82d%7C0&amp;sdata=qWG8oh%2B8MLRKnZn14EgYMjZ18HtiXKBj4Wo4ffde3oU%3D&amp;reserved=0" TargetMode="External"/><Relationship Id="rId2" Type="http://schemas.openxmlformats.org/officeDocument/2006/relationships/image" Target="../media/image11.png"/><Relationship Id="rId16" Type="http://schemas.openxmlformats.org/officeDocument/2006/relationships/hyperlink" Target="https://gbr01.safelinks.protection.outlook.com/?url=https%3A%2F%2Fyoutu.be%2Fmo1DCAJddkQ&amp;data=01%7C01%7CGeoff.Cooper%40wessexahsn.net%7Cd1d6e4bc47694793e95d08d7d7d9a7f8%7C83777d80488347de82e432532846a82d%7C0&amp;sdata=AdcqKsMlTkar5b9T4TUFx5Nlat7mjar4Mdhyv%2BNFho8%3D&amp;reserved=0" TargetMode="External"/><Relationship Id="rId20" Type="http://schemas.openxmlformats.org/officeDocument/2006/relationships/hyperlink" Target="https://gbr01.safelinks.protection.outlook.com/?url=https%3A%2F%2Fyoutu.be%2FvXrRp7AW5E4&amp;data=01%7C01%7CGeoff.Cooper%40wessexahsn.net%7Cd1d6e4bc47694793e95d08d7d7d9a7f8%7C83777d80488347de82e432532846a82d%7C0&amp;sdata=HVQcp2AYl3Xa8osYSMCXUQuNh2opZa%2BnQRnVYwyyugk%3D&amp;reserved=0" TargetMode="External"/><Relationship Id="rId1" Type="http://schemas.openxmlformats.org/officeDocument/2006/relationships/slideLayout" Target="../slideLayouts/slideLayout11.xml"/><Relationship Id="rId6" Type="http://schemas.openxmlformats.org/officeDocument/2006/relationships/hyperlink" Target="https://gbr01.safelinks.protection.outlook.com/?url=https%3A%2F%2Fwessexahsn.org.uk%2Fimg%2Fprojects%2FSoft%2520Signs%2520White%2520Paper%2520GC%2520WPSC%2520Final%25201.1.pdf&amp;data=01%7C01%7CGeoff.Cooper%40wessexahsn.net%7Cd1d6e4bc47694793e95d08d7d7d9a7f8%7C83777d80488347de82e432532846a82d%7C0&amp;sdata=EtmYrP2Dd9WP6sQvVWpU6NsS5pipkS45GMK%2BS3YPZG8%3D&amp;reserved=0" TargetMode="External"/><Relationship Id="rId11" Type="http://schemas.openxmlformats.org/officeDocument/2006/relationships/hyperlink" Target="https://gbr01.safelinks.protection.outlook.com/?url=https%3A%2F%2Fyoutu.be%2FS-KWnrsOw8M&amp;data=01%7C01%7CGeoff.Cooper%40wessexahsn.net%7Cd1d6e4bc47694793e95d08d7d7d9a7f8%7C83777d80488347de82e432532846a82d%7C0&amp;sdata=Rsq7Hj2gCKzxFz2MWDv4JNnQpTS1Pe6j4TOUfd24Yz0%3D&amp;reserved=0" TargetMode="External"/><Relationship Id="rId5" Type="http://schemas.openxmlformats.org/officeDocument/2006/relationships/hyperlink" Target="https://gbr01.safelinks.protection.outlook.com/?url=https%3A%2F%2Fwesthampshireccg.nhs.uk%2Fwp-content%2Fuploads%2F2020%2F02%2FCS50656-RESTORE2-Mini-A5_A4.pdf&amp;data=01%7C01%7CGeoff.Cooper%40wessexahsn.net%7Cd1d6e4bc47694793e95d08d7d7d9a7f8%7C83777d80488347de82e432532846a82d%7C0&amp;sdata=NBNEvexpmWg90FhM1SUwf6UF1WQ8QxjT0nRfzYRnNY8%3D&amp;reserved=0" TargetMode="External"/><Relationship Id="rId15" Type="http://schemas.openxmlformats.org/officeDocument/2006/relationships/hyperlink" Target="https://gbr01.safelinks.protection.outlook.com/?url=https%3A%2F%2Fyoutu.be%2Fv4NrClgA8Nk&amp;data=01%7C01%7CGeoff.Cooper%40wessexahsn.net%7Cd1d6e4bc47694793e95d08d7d7d9a7f8%7C83777d80488347de82e432532846a82d%7C0&amp;sdata=fnkNox4mzR4NzZGn9WrRUfO71baXTGSVFYdQt0rF35c%3D&amp;reserved=0" TargetMode="External"/><Relationship Id="rId10" Type="http://schemas.openxmlformats.org/officeDocument/2006/relationships/hyperlink" Target="https://gbr01.safelinks.protection.outlook.com/?url=https%3A%2F%2Fwesthampshireccg.nhs.uk%2Fwp-content%2Fuploads%2F2020%2F02%2FCS49286-RESTORE2-full-version.pdf&amp;data=01%7C01%7CGeoff.Cooper%40wessexahsn.net%7Cd1d6e4bc47694793e95d08d7d7d9a7f8%7C83777d80488347de82e432532846a82d%7C0&amp;sdata=Fh%2Fuc%2F7tU8EUcVR7Pzn6VeEQJwxl7Oz50bFaH9Tw%2F1w%3D&amp;reserved=0" TargetMode="External"/><Relationship Id="rId19" Type="http://schemas.openxmlformats.org/officeDocument/2006/relationships/hyperlink" Target="https://gbr01.safelinks.protection.outlook.com/?url=https%3A%2F%2Fyoutu.be%2FKi0BX61xhdw&amp;data=01%7C01%7CGeoff.Cooper%40wessexahsn.net%7Cd1d6e4bc47694793e95d08d7d7d9a7f8%7C83777d80488347de82e432532846a82d%7C0&amp;sdata=N9xCWz0OR3Clld7FM4CTQWzbxPZ1t1HshI6qozTsPFE%3D&amp;reserved=0" TargetMode="External"/><Relationship Id="rId4" Type="http://schemas.openxmlformats.org/officeDocument/2006/relationships/hyperlink" Target="https://gbr01.safelinks.protection.outlook.com/?url=https%3A%2F%2Fyoutu.be%2FA6sg0mkcJIY&amp;data=01%7C01%7CGeoff.Cooper%40wessexahsn.net%7Cd1d6e4bc47694793e95d08d7d7d9a7f8%7C83777d80488347de82e432532846a82d%7C0&amp;sdata=CrIu%2FUoHX4jLyGwKMvWYisPU6FflI2ihLuiujedwVFQ%3D&amp;reserved=0" TargetMode="External"/><Relationship Id="rId9" Type="http://schemas.openxmlformats.org/officeDocument/2006/relationships/hyperlink" Target="https://gbr01.safelinks.protection.outlook.com/?url=https%3A%2F%2Fyoutu.be%2FvSWCPza8dCU&amp;data=01%7C01%7CGeoff.Cooper%40wessexahsn.net%7Cd1d6e4bc47694793e95d08d7d7d9a7f8%7C83777d80488347de82e432532846a82d%7C0&amp;sdata=S0tTzVHCWCm2%2BQwRHFjRkBzN7xg7LzVpMCzRRmxUId4%3D&amp;reserved=0" TargetMode="External"/><Relationship Id="rId14" Type="http://schemas.openxmlformats.org/officeDocument/2006/relationships/hyperlink" Target="https://gbr01.safelinks.protection.outlook.com/?url=https%3A%2F%2Fyoutu.be%2FG8QkaAyqatE&amp;data=01%7C01%7CGeoff.Cooper%40wessexahsn.net%7Cd1d6e4bc47694793e95d08d7d7d9a7f8%7C83777d80488347de82e432532846a82d%7C0&amp;sdata=akHSfcIv2bGGNIPm9rS87%2BZzdMiBry2wY7kOIGFx1%2F8%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esthampshireccg.nhs.uk/restore2/" TargetMode="Externa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B68BA6-4B55-47F1-A334-49381C2D4256}"/>
              </a:ext>
            </a:extLst>
          </p:cNvPr>
          <p:cNvSpPr>
            <a:spLocks noGrp="1"/>
          </p:cNvSpPr>
          <p:nvPr>
            <p:ph type="sldNum" sz="quarter" idx="4294967295"/>
          </p:nvPr>
        </p:nvSpPr>
        <p:spPr>
          <a:xfrm>
            <a:off x="7086600" y="6356350"/>
            <a:ext cx="2057400" cy="365125"/>
          </a:xfrm>
        </p:spPr>
        <p:txBody>
          <a:bodyPr/>
          <a:lstStyle/>
          <a:p>
            <a:fld id="{BC03EB51-2E59-4B18-BED2-D8B384E257A9}" type="slidenum">
              <a:rPr lang="en-GB" smtClean="0"/>
              <a:t>1</a:t>
            </a:fld>
            <a:endParaRPr lang="en-GB"/>
          </a:p>
        </p:txBody>
      </p:sp>
      <p:pic>
        <p:nvPicPr>
          <p:cNvPr id="6" name="Picture 5">
            <a:extLst>
              <a:ext uri="{FF2B5EF4-FFF2-40B4-BE49-F238E27FC236}">
                <a16:creationId xmlns:a16="http://schemas.microsoft.com/office/drawing/2014/main" id="{95B71EF8-E6D2-416C-BEF6-D158B36EF59C}"/>
              </a:ext>
            </a:extLst>
          </p:cNvPr>
          <p:cNvPicPr>
            <a:picLocks noChangeAspect="1"/>
          </p:cNvPicPr>
          <p:nvPr/>
        </p:nvPicPr>
        <p:blipFill>
          <a:blip r:embed="rId3"/>
          <a:stretch>
            <a:fillRect/>
          </a:stretch>
        </p:blipFill>
        <p:spPr>
          <a:xfrm>
            <a:off x="5809" y="0"/>
            <a:ext cx="9132381" cy="6858000"/>
          </a:xfrm>
          <a:prstGeom prst="rect">
            <a:avLst/>
          </a:prstGeom>
        </p:spPr>
      </p:pic>
      <p:pic>
        <p:nvPicPr>
          <p:cNvPr id="2" name="Picture 1">
            <a:extLst>
              <a:ext uri="{FF2B5EF4-FFF2-40B4-BE49-F238E27FC236}">
                <a16:creationId xmlns:a16="http://schemas.microsoft.com/office/drawing/2014/main" id="{E62A7088-2AA6-46E9-90CB-A57D47906F56}"/>
              </a:ext>
            </a:extLst>
          </p:cNvPr>
          <p:cNvPicPr>
            <a:picLocks noChangeAspect="1"/>
          </p:cNvPicPr>
          <p:nvPr/>
        </p:nvPicPr>
        <p:blipFill>
          <a:blip r:embed="rId4"/>
          <a:stretch>
            <a:fillRect/>
          </a:stretch>
        </p:blipFill>
        <p:spPr>
          <a:xfrm>
            <a:off x="595900" y="4005943"/>
            <a:ext cx="1333686" cy="847891"/>
          </a:xfrm>
          <a:prstGeom prst="rect">
            <a:avLst/>
          </a:prstGeom>
        </p:spPr>
      </p:pic>
      <p:sp>
        <p:nvSpPr>
          <p:cNvPr id="3" name="TextBox 2">
            <a:extLst>
              <a:ext uri="{FF2B5EF4-FFF2-40B4-BE49-F238E27FC236}">
                <a16:creationId xmlns:a16="http://schemas.microsoft.com/office/drawing/2014/main" id="{860F8016-606E-4679-A686-9DAB9B0845A9}"/>
              </a:ext>
            </a:extLst>
          </p:cNvPr>
          <p:cNvSpPr txBox="1"/>
          <p:nvPr/>
        </p:nvSpPr>
        <p:spPr>
          <a:xfrm>
            <a:off x="653143" y="3039287"/>
            <a:ext cx="4172168" cy="1508105"/>
          </a:xfrm>
          <a:prstGeom prst="rect">
            <a:avLst/>
          </a:prstGeom>
          <a:noFill/>
        </p:spPr>
        <p:txBody>
          <a:bodyPr wrap="none" rtlCol="0">
            <a:spAutoFit/>
          </a:bodyPr>
          <a:lstStyle/>
          <a:p>
            <a:r>
              <a:rPr lang="en-GB" sz="2800" b="1" i="1" dirty="0">
                <a:solidFill>
                  <a:schemeClr val="bg1"/>
                </a:solidFill>
              </a:rPr>
              <a:t>for domiciliary care</a:t>
            </a:r>
          </a:p>
          <a:p>
            <a:endParaRPr lang="en-GB" sz="2000" b="1" dirty="0">
              <a:solidFill>
                <a:schemeClr val="bg1"/>
              </a:solidFill>
            </a:endParaRPr>
          </a:p>
          <a:p>
            <a:endParaRPr lang="en-GB" sz="2000" b="1" dirty="0">
              <a:solidFill>
                <a:schemeClr val="bg1"/>
              </a:solidFill>
            </a:endParaRPr>
          </a:p>
          <a:p>
            <a:endParaRPr lang="en-GB" sz="1200" b="1" dirty="0">
              <a:solidFill>
                <a:schemeClr val="bg1"/>
              </a:solidFill>
            </a:endParaRPr>
          </a:p>
          <a:p>
            <a:r>
              <a:rPr lang="en-US" sz="1200" dirty="0">
                <a:solidFill>
                  <a:schemeClr val="bg1"/>
                </a:solidFill>
              </a:rPr>
              <a:t>The physical deterioration and escalation tool for the care sector</a:t>
            </a:r>
            <a:endParaRPr lang="en-GB" sz="1200" dirty="0">
              <a:solidFill>
                <a:schemeClr val="bg1"/>
              </a:solidFill>
            </a:endParaRPr>
          </a:p>
        </p:txBody>
      </p:sp>
    </p:spTree>
    <p:extLst>
      <p:ext uri="{BB962C8B-B14F-4D97-AF65-F5344CB8AC3E}">
        <p14:creationId xmlns:p14="http://schemas.microsoft.com/office/powerpoint/2010/main" val="136986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9E44E-C995-49D9-A8B7-EC434A25A2E4}"/>
              </a:ext>
            </a:extLst>
          </p:cNvPr>
          <p:cNvSpPr>
            <a:spLocks noGrp="1"/>
          </p:cNvSpPr>
          <p:nvPr>
            <p:ph type="sldNum" sz="quarter" idx="12"/>
          </p:nvPr>
        </p:nvSpPr>
        <p:spPr/>
        <p:txBody>
          <a:bodyPr/>
          <a:lstStyle/>
          <a:p>
            <a:fld id="{BC03EB51-2E59-4B18-BED2-D8B384E257A9}" type="slidenum">
              <a:rPr lang="en-GB" smtClean="0"/>
              <a:pPr/>
              <a:t>10</a:t>
            </a:fld>
            <a:endParaRPr lang="en-GB"/>
          </a:p>
        </p:txBody>
      </p:sp>
      <p:pic>
        <p:nvPicPr>
          <p:cNvPr id="3" name="Picture 2">
            <a:extLst>
              <a:ext uri="{FF2B5EF4-FFF2-40B4-BE49-F238E27FC236}">
                <a16:creationId xmlns:a16="http://schemas.microsoft.com/office/drawing/2014/main" id="{99C60FC8-7269-4FDB-B946-828B196611C7}"/>
              </a:ext>
            </a:extLst>
          </p:cNvPr>
          <p:cNvPicPr>
            <a:picLocks noChangeAspect="1"/>
          </p:cNvPicPr>
          <p:nvPr/>
        </p:nvPicPr>
        <p:blipFill>
          <a:blip r:embed="rId2">
            <a:alphaModFix amt="25000"/>
          </a:blip>
          <a:stretch>
            <a:fillRect/>
          </a:stretch>
        </p:blipFill>
        <p:spPr>
          <a:xfrm>
            <a:off x="0" y="3269"/>
            <a:ext cx="9144000" cy="6851462"/>
          </a:xfrm>
          <a:prstGeom prst="rect">
            <a:avLst/>
          </a:prstGeom>
        </p:spPr>
      </p:pic>
      <p:pic>
        <p:nvPicPr>
          <p:cNvPr id="7" name="Picture 6">
            <a:extLst>
              <a:ext uri="{FF2B5EF4-FFF2-40B4-BE49-F238E27FC236}">
                <a16:creationId xmlns:a16="http://schemas.microsoft.com/office/drawing/2014/main" id="{1CC5DA17-D0CC-4E30-B432-B0643E4F4B3E}"/>
              </a:ext>
            </a:extLst>
          </p:cNvPr>
          <p:cNvPicPr>
            <a:picLocks noChangeAspect="1"/>
          </p:cNvPicPr>
          <p:nvPr/>
        </p:nvPicPr>
        <p:blipFill>
          <a:blip r:embed="rId3"/>
          <a:stretch>
            <a:fillRect/>
          </a:stretch>
        </p:blipFill>
        <p:spPr>
          <a:xfrm>
            <a:off x="6494013" y="2331023"/>
            <a:ext cx="1886213" cy="2248214"/>
          </a:xfrm>
          <a:prstGeom prst="rect">
            <a:avLst/>
          </a:prstGeom>
        </p:spPr>
      </p:pic>
      <p:pic>
        <p:nvPicPr>
          <p:cNvPr id="9" name="Picture 8">
            <a:extLst>
              <a:ext uri="{FF2B5EF4-FFF2-40B4-BE49-F238E27FC236}">
                <a16:creationId xmlns:a16="http://schemas.microsoft.com/office/drawing/2014/main" id="{E5DFBC0C-23FE-493B-B697-37F5D50E1264}"/>
              </a:ext>
            </a:extLst>
          </p:cNvPr>
          <p:cNvPicPr>
            <a:picLocks noChangeAspect="1"/>
          </p:cNvPicPr>
          <p:nvPr/>
        </p:nvPicPr>
        <p:blipFill>
          <a:blip r:embed="rId4"/>
          <a:stretch>
            <a:fillRect/>
          </a:stretch>
        </p:blipFill>
        <p:spPr>
          <a:xfrm>
            <a:off x="252967" y="1477520"/>
            <a:ext cx="3173325" cy="960880"/>
          </a:xfrm>
          <a:prstGeom prst="rect">
            <a:avLst/>
          </a:prstGeom>
        </p:spPr>
      </p:pic>
      <p:sp>
        <p:nvSpPr>
          <p:cNvPr id="11" name="Rectangle 10">
            <a:extLst>
              <a:ext uri="{FF2B5EF4-FFF2-40B4-BE49-F238E27FC236}">
                <a16:creationId xmlns:a16="http://schemas.microsoft.com/office/drawing/2014/main" id="{1E09F167-4DDC-49CD-9FF4-2084DBDC7D24}"/>
              </a:ext>
            </a:extLst>
          </p:cNvPr>
          <p:cNvSpPr/>
          <p:nvPr/>
        </p:nvSpPr>
        <p:spPr>
          <a:xfrm>
            <a:off x="757755" y="2583489"/>
            <a:ext cx="1930301" cy="569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C648361-3474-44FF-B1D9-CCB7B86606FD}"/>
              </a:ext>
            </a:extLst>
          </p:cNvPr>
          <p:cNvSpPr txBox="1"/>
          <p:nvPr/>
        </p:nvSpPr>
        <p:spPr>
          <a:xfrm>
            <a:off x="391883" y="2339732"/>
            <a:ext cx="2179355" cy="507831"/>
          </a:xfrm>
          <a:prstGeom prst="rect">
            <a:avLst/>
          </a:prstGeom>
          <a:solidFill>
            <a:schemeClr val="bg1"/>
          </a:solidFill>
        </p:spPr>
        <p:txBody>
          <a:bodyPr wrap="square" rtlCol="0">
            <a:spAutoFit/>
          </a:bodyPr>
          <a:lstStyle/>
          <a:p>
            <a:r>
              <a:rPr lang="en-GB" sz="900" b="1">
                <a:solidFill>
                  <a:srgbClr val="FF0000"/>
                </a:solidFill>
                <a:latin typeface="Arial" panose="020B0604020202020204" pitchFamily="34" charset="0"/>
                <a:cs typeface="Arial" panose="020B0604020202020204" pitchFamily="34" charset="0"/>
              </a:rPr>
              <a:t>Including advanced care plans (ACPs) and residents End of Life preferences</a:t>
            </a:r>
          </a:p>
        </p:txBody>
      </p:sp>
    </p:spTree>
    <p:extLst>
      <p:ext uri="{BB962C8B-B14F-4D97-AF65-F5344CB8AC3E}">
        <p14:creationId xmlns:p14="http://schemas.microsoft.com/office/powerpoint/2010/main" val="111702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9E44E-C995-49D9-A8B7-EC434A25A2E4}"/>
              </a:ext>
            </a:extLst>
          </p:cNvPr>
          <p:cNvSpPr>
            <a:spLocks noGrp="1"/>
          </p:cNvSpPr>
          <p:nvPr>
            <p:ph type="sldNum" sz="quarter" idx="12"/>
          </p:nvPr>
        </p:nvSpPr>
        <p:spPr/>
        <p:txBody>
          <a:bodyPr/>
          <a:lstStyle/>
          <a:p>
            <a:fld id="{BC03EB51-2E59-4B18-BED2-D8B384E257A9}" type="slidenum">
              <a:rPr lang="en-GB" smtClean="0"/>
              <a:pPr/>
              <a:t>11</a:t>
            </a:fld>
            <a:endParaRPr lang="en-GB"/>
          </a:p>
        </p:txBody>
      </p:sp>
      <p:pic>
        <p:nvPicPr>
          <p:cNvPr id="3" name="Picture 2">
            <a:extLst>
              <a:ext uri="{FF2B5EF4-FFF2-40B4-BE49-F238E27FC236}">
                <a16:creationId xmlns:a16="http://schemas.microsoft.com/office/drawing/2014/main" id="{99C60FC8-7269-4FDB-B946-828B196611C7}"/>
              </a:ext>
            </a:extLst>
          </p:cNvPr>
          <p:cNvPicPr>
            <a:picLocks noChangeAspect="1"/>
          </p:cNvPicPr>
          <p:nvPr/>
        </p:nvPicPr>
        <p:blipFill>
          <a:blip r:embed="rId2">
            <a:alphaModFix amt="25000"/>
          </a:blip>
          <a:stretch>
            <a:fillRect/>
          </a:stretch>
        </p:blipFill>
        <p:spPr>
          <a:xfrm>
            <a:off x="0" y="3269"/>
            <a:ext cx="9144000" cy="6851462"/>
          </a:xfrm>
          <a:prstGeom prst="rect">
            <a:avLst/>
          </a:prstGeom>
        </p:spPr>
      </p:pic>
      <p:pic>
        <p:nvPicPr>
          <p:cNvPr id="6" name="Picture 5">
            <a:extLst>
              <a:ext uri="{FF2B5EF4-FFF2-40B4-BE49-F238E27FC236}">
                <a16:creationId xmlns:a16="http://schemas.microsoft.com/office/drawing/2014/main" id="{71A39990-5050-4F5D-BAEF-3DE4B426FC57}"/>
              </a:ext>
            </a:extLst>
          </p:cNvPr>
          <p:cNvPicPr>
            <a:picLocks noChangeAspect="1"/>
          </p:cNvPicPr>
          <p:nvPr/>
        </p:nvPicPr>
        <p:blipFill>
          <a:blip r:embed="rId3"/>
          <a:stretch>
            <a:fillRect/>
          </a:stretch>
        </p:blipFill>
        <p:spPr>
          <a:xfrm>
            <a:off x="5778416" y="4449510"/>
            <a:ext cx="1819529" cy="2295845"/>
          </a:xfrm>
          <a:prstGeom prst="rect">
            <a:avLst/>
          </a:prstGeom>
        </p:spPr>
      </p:pic>
      <p:pic>
        <p:nvPicPr>
          <p:cNvPr id="8" name="Picture 7">
            <a:extLst>
              <a:ext uri="{FF2B5EF4-FFF2-40B4-BE49-F238E27FC236}">
                <a16:creationId xmlns:a16="http://schemas.microsoft.com/office/drawing/2014/main" id="{50554500-ED4E-47B7-862E-AF5118EAC4D9}"/>
              </a:ext>
            </a:extLst>
          </p:cNvPr>
          <p:cNvPicPr>
            <a:picLocks noChangeAspect="1"/>
          </p:cNvPicPr>
          <p:nvPr/>
        </p:nvPicPr>
        <p:blipFill>
          <a:blip r:embed="rId4"/>
          <a:stretch>
            <a:fillRect/>
          </a:stretch>
        </p:blipFill>
        <p:spPr>
          <a:xfrm>
            <a:off x="193729" y="3294771"/>
            <a:ext cx="2486372" cy="895475"/>
          </a:xfrm>
          <a:prstGeom prst="rect">
            <a:avLst/>
          </a:prstGeom>
        </p:spPr>
      </p:pic>
      <p:sp>
        <p:nvSpPr>
          <p:cNvPr id="9" name="TextBox 8">
            <a:extLst>
              <a:ext uri="{FF2B5EF4-FFF2-40B4-BE49-F238E27FC236}">
                <a16:creationId xmlns:a16="http://schemas.microsoft.com/office/drawing/2014/main" id="{542F29BB-E36C-4200-8D97-DE19A8CF2558}"/>
              </a:ext>
            </a:extLst>
          </p:cNvPr>
          <p:cNvSpPr txBox="1"/>
          <p:nvPr/>
        </p:nvSpPr>
        <p:spPr>
          <a:xfrm>
            <a:off x="303691" y="4210591"/>
            <a:ext cx="2486371" cy="923330"/>
          </a:xfrm>
          <a:prstGeom prst="rect">
            <a:avLst/>
          </a:prstGeom>
          <a:solidFill>
            <a:schemeClr val="bg1"/>
          </a:solidFill>
        </p:spPr>
        <p:txBody>
          <a:bodyPr wrap="square" rtlCol="0">
            <a:spAutoFit/>
          </a:bodyPr>
          <a:lstStyle/>
          <a:p>
            <a:r>
              <a:rPr lang="en-GB" sz="900" b="1">
                <a:solidFill>
                  <a:srgbClr val="FF0000"/>
                </a:solidFill>
                <a:latin typeface="Arial" panose="020B0604020202020204" pitchFamily="34" charset="0"/>
                <a:cs typeface="Arial" panose="020B0604020202020204" pitchFamily="34" charset="0"/>
              </a:rPr>
              <a:t>Physical observations are also important to support Care Home “Virtual Wards” &amp; video consultations by GPs</a:t>
            </a:r>
          </a:p>
          <a:p>
            <a:pPr marL="171450" indent="-171450">
              <a:buFont typeface="Arial" panose="020B0604020202020204" pitchFamily="34" charset="0"/>
              <a:buChar char="•"/>
            </a:pPr>
            <a:endParaRPr lang="en-GB" sz="900" b="1">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900" b="1">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900" b="1">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D750F3-BB86-4A29-B2AA-AA6B135C5341}"/>
              </a:ext>
            </a:extLst>
          </p:cNvPr>
          <p:cNvSpPr txBox="1"/>
          <p:nvPr/>
        </p:nvSpPr>
        <p:spPr>
          <a:xfrm>
            <a:off x="7791352" y="5424224"/>
            <a:ext cx="1261884" cy="1323439"/>
          </a:xfrm>
          <a:prstGeom prst="rect">
            <a:avLst/>
          </a:prstGeom>
          <a:noFill/>
        </p:spPr>
        <p:txBody>
          <a:bodyPr wrap="none" rtlCol="0">
            <a:spAutoFit/>
          </a:bodyPr>
          <a:lstStyle/>
          <a:p>
            <a:pPr algn="l"/>
            <a:r>
              <a:rPr lang="en-US" sz="800" b="0" i="0">
                <a:solidFill>
                  <a:srgbClr val="313131"/>
                </a:solidFill>
                <a:effectLst/>
                <a:latin typeface="FS Albert Web Regular"/>
              </a:rPr>
              <a:t>NEWS2 consists of:</a:t>
            </a:r>
          </a:p>
          <a:p>
            <a:pPr algn="l"/>
            <a:endParaRPr lang="en-US" sz="800" b="0" i="0">
              <a:solidFill>
                <a:srgbClr val="313131"/>
              </a:solidFill>
              <a:effectLst/>
              <a:latin typeface="FS Albert Web Regular"/>
            </a:endParaRPr>
          </a:p>
          <a:p>
            <a:pPr algn="l">
              <a:buFont typeface="+mj-lt"/>
              <a:buAutoNum type="arabicPeriod"/>
            </a:pPr>
            <a:r>
              <a:rPr lang="en-US" sz="800" b="0" i="0">
                <a:solidFill>
                  <a:srgbClr val="313131"/>
                </a:solidFill>
                <a:effectLst/>
                <a:latin typeface="FS Albert Web Regular"/>
              </a:rPr>
              <a:t>  respiration rate</a:t>
            </a:r>
          </a:p>
          <a:p>
            <a:pPr algn="l">
              <a:buFont typeface="+mj-lt"/>
              <a:buAutoNum type="arabicPeriod"/>
            </a:pPr>
            <a:r>
              <a:rPr lang="en-US" sz="800" b="0" i="0">
                <a:solidFill>
                  <a:srgbClr val="313131"/>
                </a:solidFill>
                <a:effectLst/>
                <a:latin typeface="FS Albert Web Regular"/>
              </a:rPr>
              <a:t>  oxygen saturation</a:t>
            </a:r>
          </a:p>
          <a:p>
            <a:pPr algn="l">
              <a:buFont typeface="+mj-lt"/>
              <a:buAutoNum type="arabicPeriod"/>
            </a:pPr>
            <a:r>
              <a:rPr lang="en-US" sz="800" b="0" i="0">
                <a:solidFill>
                  <a:srgbClr val="313131"/>
                </a:solidFill>
                <a:effectLst/>
                <a:latin typeface="FS Albert Web Regular"/>
              </a:rPr>
              <a:t>  systolic blood pressure</a:t>
            </a:r>
          </a:p>
          <a:p>
            <a:pPr algn="l">
              <a:buFont typeface="+mj-lt"/>
              <a:buAutoNum type="arabicPeriod"/>
            </a:pPr>
            <a:r>
              <a:rPr lang="en-US" sz="800" b="0" i="0">
                <a:solidFill>
                  <a:srgbClr val="313131"/>
                </a:solidFill>
                <a:effectLst/>
                <a:latin typeface="FS Albert Web Regular"/>
              </a:rPr>
              <a:t>  pulse rate</a:t>
            </a:r>
          </a:p>
          <a:p>
            <a:pPr algn="l">
              <a:buFont typeface="+mj-lt"/>
              <a:buAutoNum type="arabicPeriod"/>
            </a:pPr>
            <a:r>
              <a:rPr lang="en-US" sz="800" b="0" i="0">
                <a:solidFill>
                  <a:srgbClr val="313131"/>
                </a:solidFill>
                <a:effectLst/>
                <a:latin typeface="FS Albert Web Regular"/>
              </a:rPr>
              <a:t>  level of consciousness</a:t>
            </a:r>
            <a:br>
              <a:rPr lang="en-US" sz="800" b="0" i="0">
                <a:solidFill>
                  <a:srgbClr val="313131"/>
                </a:solidFill>
                <a:effectLst/>
                <a:latin typeface="FS Albert Web Regular"/>
              </a:rPr>
            </a:br>
            <a:r>
              <a:rPr lang="en-US" sz="800" b="0" i="0">
                <a:solidFill>
                  <a:srgbClr val="313131"/>
                </a:solidFill>
                <a:effectLst/>
                <a:latin typeface="FS Albert Web Regular"/>
              </a:rPr>
              <a:t>       (or new confusion)</a:t>
            </a:r>
          </a:p>
          <a:p>
            <a:pPr algn="l">
              <a:buFont typeface="+mj-lt"/>
              <a:buAutoNum type="arabicPeriod"/>
            </a:pPr>
            <a:r>
              <a:rPr lang="en-US" sz="800" b="0" i="0">
                <a:solidFill>
                  <a:srgbClr val="313131"/>
                </a:solidFill>
                <a:effectLst/>
                <a:latin typeface="FS Albert Web Regular"/>
              </a:rPr>
              <a:t>  temperature.</a:t>
            </a:r>
          </a:p>
          <a:p>
            <a:r>
              <a:rPr lang="en-GB" sz="800"/>
              <a:t>7.  plus “oxygen uplift”</a:t>
            </a:r>
          </a:p>
        </p:txBody>
      </p:sp>
    </p:spTree>
    <p:extLst>
      <p:ext uri="{BB962C8B-B14F-4D97-AF65-F5344CB8AC3E}">
        <p14:creationId xmlns:p14="http://schemas.microsoft.com/office/powerpoint/2010/main" val="212463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9E44E-C995-49D9-A8B7-EC434A25A2E4}"/>
              </a:ext>
            </a:extLst>
          </p:cNvPr>
          <p:cNvSpPr>
            <a:spLocks noGrp="1"/>
          </p:cNvSpPr>
          <p:nvPr>
            <p:ph type="sldNum" sz="quarter" idx="12"/>
          </p:nvPr>
        </p:nvSpPr>
        <p:spPr/>
        <p:txBody>
          <a:bodyPr/>
          <a:lstStyle/>
          <a:p>
            <a:fld id="{BC03EB51-2E59-4B18-BED2-D8B384E257A9}" type="slidenum">
              <a:rPr lang="en-GB" smtClean="0"/>
              <a:pPr/>
              <a:t>12</a:t>
            </a:fld>
            <a:endParaRPr lang="en-GB"/>
          </a:p>
        </p:txBody>
      </p:sp>
      <p:pic>
        <p:nvPicPr>
          <p:cNvPr id="3" name="Picture 2">
            <a:extLst>
              <a:ext uri="{FF2B5EF4-FFF2-40B4-BE49-F238E27FC236}">
                <a16:creationId xmlns:a16="http://schemas.microsoft.com/office/drawing/2014/main" id="{99C60FC8-7269-4FDB-B946-828B196611C7}"/>
              </a:ext>
            </a:extLst>
          </p:cNvPr>
          <p:cNvPicPr>
            <a:picLocks noChangeAspect="1"/>
          </p:cNvPicPr>
          <p:nvPr/>
        </p:nvPicPr>
        <p:blipFill>
          <a:blip r:embed="rId2">
            <a:alphaModFix amt="25000"/>
          </a:blip>
          <a:stretch>
            <a:fillRect/>
          </a:stretch>
        </p:blipFill>
        <p:spPr>
          <a:xfrm>
            <a:off x="0" y="3269"/>
            <a:ext cx="9144000" cy="6851462"/>
          </a:xfrm>
          <a:prstGeom prst="rect">
            <a:avLst/>
          </a:prstGeom>
        </p:spPr>
      </p:pic>
      <p:pic>
        <p:nvPicPr>
          <p:cNvPr id="6" name="Picture 5">
            <a:extLst>
              <a:ext uri="{FF2B5EF4-FFF2-40B4-BE49-F238E27FC236}">
                <a16:creationId xmlns:a16="http://schemas.microsoft.com/office/drawing/2014/main" id="{5F7BBEE3-91C7-46A2-B84D-2232A4DEF391}"/>
              </a:ext>
            </a:extLst>
          </p:cNvPr>
          <p:cNvPicPr>
            <a:picLocks noChangeAspect="1"/>
          </p:cNvPicPr>
          <p:nvPr/>
        </p:nvPicPr>
        <p:blipFill>
          <a:blip r:embed="rId3"/>
          <a:stretch>
            <a:fillRect/>
          </a:stretch>
        </p:blipFill>
        <p:spPr>
          <a:xfrm>
            <a:off x="3425795" y="4548639"/>
            <a:ext cx="1743318" cy="2200582"/>
          </a:xfrm>
          <a:prstGeom prst="rect">
            <a:avLst/>
          </a:prstGeom>
        </p:spPr>
      </p:pic>
      <p:pic>
        <p:nvPicPr>
          <p:cNvPr id="7" name="Picture 6">
            <a:extLst>
              <a:ext uri="{FF2B5EF4-FFF2-40B4-BE49-F238E27FC236}">
                <a16:creationId xmlns:a16="http://schemas.microsoft.com/office/drawing/2014/main" id="{59E0D228-0299-406B-AFE8-7BA15BA11159}"/>
              </a:ext>
            </a:extLst>
          </p:cNvPr>
          <p:cNvPicPr>
            <a:picLocks noChangeAspect="1"/>
          </p:cNvPicPr>
          <p:nvPr/>
        </p:nvPicPr>
        <p:blipFill>
          <a:blip r:embed="rId4"/>
          <a:stretch>
            <a:fillRect/>
          </a:stretch>
        </p:blipFill>
        <p:spPr>
          <a:xfrm>
            <a:off x="450659" y="4451131"/>
            <a:ext cx="2524477" cy="533474"/>
          </a:xfrm>
          <a:prstGeom prst="rect">
            <a:avLst/>
          </a:prstGeom>
        </p:spPr>
      </p:pic>
      <p:sp>
        <p:nvSpPr>
          <p:cNvPr id="8" name="TextBox 7">
            <a:extLst>
              <a:ext uri="{FF2B5EF4-FFF2-40B4-BE49-F238E27FC236}">
                <a16:creationId xmlns:a16="http://schemas.microsoft.com/office/drawing/2014/main" id="{0F21C7EF-596C-4400-9CF7-41F857CFB8BA}"/>
              </a:ext>
            </a:extLst>
          </p:cNvPr>
          <p:cNvSpPr txBox="1"/>
          <p:nvPr/>
        </p:nvSpPr>
        <p:spPr>
          <a:xfrm>
            <a:off x="609594" y="4888806"/>
            <a:ext cx="2430524" cy="369332"/>
          </a:xfrm>
          <a:prstGeom prst="rect">
            <a:avLst/>
          </a:prstGeom>
          <a:noFill/>
        </p:spPr>
        <p:txBody>
          <a:bodyPr wrap="square" rtlCol="0">
            <a:spAutoFit/>
          </a:bodyPr>
          <a:lstStyle/>
          <a:p>
            <a:r>
              <a:rPr lang="en-GB" sz="900" b="1">
                <a:solidFill>
                  <a:srgbClr val="FF0000"/>
                </a:solidFill>
                <a:latin typeface="Arial" panose="020B0604020202020204" pitchFamily="34" charset="0"/>
                <a:cs typeface="Arial" panose="020B0604020202020204" pitchFamily="34" charset="0"/>
              </a:rPr>
              <a:t>Including ACPs and any organisational policies for raising concerns.</a:t>
            </a:r>
          </a:p>
        </p:txBody>
      </p:sp>
    </p:spTree>
    <p:extLst>
      <p:ext uri="{BB962C8B-B14F-4D97-AF65-F5344CB8AC3E}">
        <p14:creationId xmlns:p14="http://schemas.microsoft.com/office/powerpoint/2010/main" val="322622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9E44E-C995-49D9-A8B7-EC434A25A2E4}"/>
              </a:ext>
            </a:extLst>
          </p:cNvPr>
          <p:cNvSpPr>
            <a:spLocks noGrp="1"/>
          </p:cNvSpPr>
          <p:nvPr>
            <p:ph type="sldNum" sz="quarter" idx="12"/>
          </p:nvPr>
        </p:nvSpPr>
        <p:spPr/>
        <p:txBody>
          <a:bodyPr/>
          <a:lstStyle/>
          <a:p>
            <a:fld id="{BC03EB51-2E59-4B18-BED2-D8B384E257A9}" type="slidenum">
              <a:rPr lang="en-GB" smtClean="0"/>
              <a:pPr/>
              <a:t>13</a:t>
            </a:fld>
            <a:endParaRPr lang="en-GB"/>
          </a:p>
        </p:txBody>
      </p:sp>
      <p:pic>
        <p:nvPicPr>
          <p:cNvPr id="3" name="Picture 2">
            <a:extLst>
              <a:ext uri="{FF2B5EF4-FFF2-40B4-BE49-F238E27FC236}">
                <a16:creationId xmlns:a16="http://schemas.microsoft.com/office/drawing/2014/main" id="{99C60FC8-7269-4FDB-B946-828B196611C7}"/>
              </a:ext>
            </a:extLst>
          </p:cNvPr>
          <p:cNvPicPr>
            <a:picLocks noChangeAspect="1"/>
          </p:cNvPicPr>
          <p:nvPr/>
        </p:nvPicPr>
        <p:blipFill>
          <a:blip r:embed="rId2">
            <a:alphaModFix amt="25000"/>
          </a:blip>
          <a:stretch>
            <a:fillRect/>
          </a:stretch>
        </p:blipFill>
        <p:spPr>
          <a:xfrm>
            <a:off x="0" y="3269"/>
            <a:ext cx="9144000" cy="6851462"/>
          </a:xfrm>
          <a:prstGeom prst="rect">
            <a:avLst/>
          </a:prstGeom>
        </p:spPr>
      </p:pic>
      <p:pic>
        <p:nvPicPr>
          <p:cNvPr id="6" name="Picture 5">
            <a:extLst>
              <a:ext uri="{FF2B5EF4-FFF2-40B4-BE49-F238E27FC236}">
                <a16:creationId xmlns:a16="http://schemas.microsoft.com/office/drawing/2014/main" id="{5C0CCC97-B4DA-47FE-AB69-7776F0011536}"/>
              </a:ext>
            </a:extLst>
          </p:cNvPr>
          <p:cNvPicPr>
            <a:picLocks noChangeAspect="1"/>
          </p:cNvPicPr>
          <p:nvPr/>
        </p:nvPicPr>
        <p:blipFill>
          <a:blip r:embed="rId3"/>
          <a:stretch>
            <a:fillRect/>
          </a:stretch>
        </p:blipFill>
        <p:spPr>
          <a:xfrm>
            <a:off x="2740082" y="2376200"/>
            <a:ext cx="1695687" cy="2210108"/>
          </a:xfrm>
          <a:prstGeom prst="rect">
            <a:avLst/>
          </a:prstGeom>
        </p:spPr>
      </p:pic>
      <p:pic>
        <p:nvPicPr>
          <p:cNvPr id="7" name="Picture 6">
            <a:extLst>
              <a:ext uri="{FF2B5EF4-FFF2-40B4-BE49-F238E27FC236}">
                <a16:creationId xmlns:a16="http://schemas.microsoft.com/office/drawing/2014/main" id="{607BABDD-D9EE-4DB1-A839-C35FC5DCAB95}"/>
              </a:ext>
            </a:extLst>
          </p:cNvPr>
          <p:cNvPicPr>
            <a:picLocks noChangeAspect="1"/>
          </p:cNvPicPr>
          <p:nvPr/>
        </p:nvPicPr>
        <p:blipFill>
          <a:blip r:embed="rId4"/>
          <a:stretch>
            <a:fillRect/>
          </a:stretch>
        </p:blipFill>
        <p:spPr>
          <a:xfrm>
            <a:off x="659370" y="5233007"/>
            <a:ext cx="2391109" cy="676369"/>
          </a:xfrm>
          <a:prstGeom prst="rect">
            <a:avLst/>
          </a:prstGeom>
        </p:spPr>
      </p:pic>
    </p:spTree>
    <p:extLst>
      <p:ext uri="{BB962C8B-B14F-4D97-AF65-F5344CB8AC3E}">
        <p14:creationId xmlns:p14="http://schemas.microsoft.com/office/powerpoint/2010/main" val="335803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340007-9782-45CB-B5AA-479547B46C16}"/>
              </a:ext>
            </a:extLst>
          </p:cNvPr>
          <p:cNvSpPr>
            <a:spLocks noGrp="1"/>
          </p:cNvSpPr>
          <p:nvPr>
            <p:ph type="sldNum" sz="quarter" idx="12"/>
          </p:nvPr>
        </p:nvSpPr>
        <p:spPr/>
        <p:txBody>
          <a:bodyPr/>
          <a:lstStyle/>
          <a:p>
            <a:fld id="{BC03EB51-2E59-4B18-BED2-D8B384E257A9}" type="slidenum">
              <a:rPr lang="en-GB" smtClean="0"/>
              <a:pPr/>
              <a:t>14</a:t>
            </a:fld>
            <a:endParaRPr lang="en-GB"/>
          </a:p>
        </p:txBody>
      </p:sp>
      <p:sp>
        <p:nvSpPr>
          <p:cNvPr id="6" name="TextBox 5">
            <a:extLst>
              <a:ext uri="{FF2B5EF4-FFF2-40B4-BE49-F238E27FC236}">
                <a16:creationId xmlns:a16="http://schemas.microsoft.com/office/drawing/2014/main" id="{429615C5-B035-4DBA-8FAF-5ED2A9C389B2}"/>
              </a:ext>
            </a:extLst>
          </p:cNvPr>
          <p:cNvSpPr txBox="1"/>
          <p:nvPr/>
        </p:nvSpPr>
        <p:spPr>
          <a:xfrm>
            <a:off x="252000" y="108000"/>
            <a:ext cx="6419706" cy="369332"/>
          </a:xfrm>
          <a:prstGeom prst="rect">
            <a:avLst/>
          </a:prstGeom>
          <a:noFill/>
        </p:spPr>
        <p:txBody>
          <a:bodyPr wrap="none" rtlCol="0">
            <a:spAutoFit/>
          </a:bodyPr>
          <a:lstStyle/>
          <a:p>
            <a:r>
              <a:rPr lang="en-GB" dirty="0"/>
              <a:t>RESTORE2</a:t>
            </a:r>
            <a:r>
              <a:rPr lang="en-GB" i="1" dirty="0"/>
              <a:t>mini</a:t>
            </a:r>
            <a:r>
              <a:rPr lang="en-GB" dirty="0"/>
              <a:t> - A Soft Signs approach to identifying Deterioration</a:t>
            </a:r>
          </a:p>
        </p:txBody>
      </p:sp>
      <p:pic>
        <p:nvPicPr>
          <p:cNvPr id="3" name="Picture 2">
            <a:extLst>
              <a:ext uri="{FF2B5EF4-FFF2-40B4-BE49-F238E27FC236}">
                <a16:creationId xmlns:a16="http://schemas.microsoft.com/office/drawing/2014/main" id="{DA61B245-FD11-487D-AB5E-F99DC5484640}"/>
              </a:ext>
            </a:extLst>
          </p:cNvPr>
          <p:cNvPicPr>
            <a:picLocks noChangeAspect="1"/>
          </p:cNvPicPr>
          <p:nvPr/>
        </p:nvPicPr>
        <p:blipFill>
          <a:blip r:embed="rId2"/>
          <a:stretch>
            <a:fillRect/>
          </a:stretch>
        </p:blipFill>
        <p:spPr>
          <a:xfrm>
            <a:off x="723966" y="884457"/>
            <a:ext cx="3614590" cy="5123908"/>
          </a:xfrm>
          <a:prstGeom prst="rect">
            <a:avLst/>
          </a:prstGeom>
          <a:ln>
            <a:solidFill>
              <a:schemeClr val="accent1">
                <a:shade val="50000"/>
              </a:schemeClr>
            </a:solidFill>
          </a:ln>
        </p:spPr>
      </p:pic>
      <p:pic>
        <p:nvPicPr>
          <p:cNvPr id="7" name="Picture 6">
            <a:extLst>
              <a:ext uri="{FF2B5EF4-FFF2-40B4-BE49-F238E27FC236}">
                <a16:creationId xmlns:a16="http://schemas.microsoft.com/office/drawing/2014/main" id="{6CBE50E0-794E-4D77-B87B-7246785911F9}"/>
              </a:ext>
            </a:extLst>
          </p:cNvPr>
          <p:cNvPicPr>
            <a:picLocks noChangeAspect="1"/>
          </p:cNvPicPr>
          <p:nvPr/>
        </p:nvPicPr>
        <p:blipFill>
          <a:blip r:embed="rId3"/>
          <a:stretch>
            <a:fillRect/>
          </a:stretch>
        </p:blipFill>
        <p:spPr>
          <a:xfrm>
            <a:off x="4841532" y="884457"/>
            <a:ext cx="3608111" cy="5123908"/>
          </a:xfrm>
          <a:prstGeom prst="rect">
            <a:avLst/>
          </a:prstGeom>
          <a:ln>
            <a:solidFill>
              <a:schemeClr val="accent1">
                <a:shade val="50000"/>
              </a:schemeClr>
            </a:solidFill>
          </a:ln>
        </p:spPr>
      </p:pic>
      <p:sp>
        <p:nvSpPr>
          <p:cNvPr id="4" name="TextBox 3">
            <a:extLst>
              <a:ext uri="{FF2B5EF4-FFF2-40B4-BE49-F238E27FC236}">
                <a16:creationId xmlns:a16="http://schemas.microsoft.com/office/drawing/2014/main" id="{C9BEAC6E-D130-4C3B-9D96-7E14E984C0CB}"/>
              </a:ext>
            </a:extLst>
          </p:cNvPr>
          <p:cNvSpPr txBox="1"/>
          <p:nvPr/>
        </p:nvSpPr>
        <p:spPr>
          <a:xfrm>
            <a:off x="759318" y="6017878"/>
            <a:ext cx="3585732" cy="261610"/>
          </a:xfrm>
          <a:prstGeom prst="rect">
            <a:avLst/>
          </a:prstGeom>
          <a:noFill/>
        </p:spPr>
        <p:txBody>
          <a:bodyPr wrap="square" rtlCol="0">
            <a:spAutoFit/>
          </a:bodyPr>
          <a:lstStyle/>
          <a:p>
            <a:pPr algn="ctr"/>
            <a:r>
              <a:rPr lang="en-GB" sz="1100" dirty="0">
                <a:solidFill>
                  <a:srgbClr val="7030A0"/>
                </a:solidFill>
              </a:rPr>
              <a:t>With purple (possible Covid-19) Soft Signs</a:t>
            </a:r>
          </a:p>
        </p:txBody>
      </p:sp>
    </p:spTree>
    <p:extLst>
      <p:ext uri="{BB962C8B-B14F-4D97-AF65-F5344CB8AC3E}">
        <p14:creationId xmlns:p14="http://schemas.microsoft.com/office/powerpoint/2010/main" val="182698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8029F-39CB-4BD4-B4FF-73AFBA32E405}"/>
              </a:ext>
            </a:extLst>
          </p:cNvPr>
          <p:cNvSpPr>
            <a:spLocks noGrp="1"/>
          </p:cNvSpPr>
          <p:nvPr>
            <p:ph type="sldNum" sz="quarter" idx="12"/>
          </p:nvPr>
        </p:nvSpPr>
        <p:spPr/>
        <p:txBody>
          <a:bodyPr/>
          <a:lstStyle/>
          <a:p>
            <a:fld id="{BC03EB51-2E59-4B18-BED2-D8B384E257A9}" type="slidenum">
              <a:rPr lang="en-GB" smtClean="0"/>
              <a:pPr/>
              <a:t>15</a:t>
            </a:fld>
            <a:endParaRPr lang="en-GB"/>
          </a:p>
        </p:txBody>
      </p:sp>
      <p:grpSp>
        <p:nvGrpSpPr>
          <p:cNvPr id="26" name="Group 25">
            <a:extLst>
              <a:ext uri="{FF2B5EF4-FFF2-40B4-BE49-F238E27FC236}">
                <a16:creationId xmlns:a16="http://schemas.microsoft.com/office/drawing/2014/main" id="{5F5BCBAB-8420-4AD1-B4DB-A98F368463B1}"/>
              </a:ext>
            </a:extLst>
          </p:cNvPr>
          <p:cNvGrpSpPr/>
          <p:nvPr/>
        </p:nvGrpSpPr>
        <p:grpSpPr>
          <a:xfrm>
            <a:off x="444136" y="588059"/>
            <a:ext cx="8255726" cy="6051268"/>
            <a:chOff x="444136" y="588059"/>
            <a:chExt cx="8255726" cy="6051268"/>
          </a:xfrm>
        </p:grpSpPr>
        <p:grpSp>
          <p:nvGrpSpPr>
            <p:cNvPr id="8" name="Group 7">
              <a:extLst>
                <a:ext uri="{FF2B5EF4-FFF2-40B4-BE49-F238E27FC236}">
                  <a16:creationId xmlns:a16="http://schemas.microsoft.com/office/drawing/2014/main" id="{EC82C90C-65E3-4946-ACCD-E3CBF904E33A}"/>
                </a:ext>
              </a:extLst>
            </p:cNvPr>
            <p:cNvGrpSpPr/>
            <p:nvPr/>
          </p:nvGrpSpPr>
          <p:grpSpPr>
            <a:xfrm>
              <a:off x="444136" y="588059"/>
              <a:ext cx="8255726" cy="5681882"/>
              <a:chOff x="444136" y="588059"/>
              <a:chExt cx="8255726" cy="5681882"/>
            </a:xfrm>
          </p:grpSpPr>
          <p:pic>
            <p:nvPicPr>
              <p:cNvPr id="3" name="Picture 2">
                <a:extLst>
                  <a:ext uri="{FF2B5EF4-FFF2-40B4-BE49-F238E27FC236}">
                    <a16:creationId xmlns:a16="http://schemas.microsoft.com/office/drawing/2014/main" id="{F0977902-B1DC-45A8-A989-76AD373C8138}"/>
                  </a:ext>
                </a:extLst>
              </p:cNvPr>
              <p:cNvPicPr>
                <a:picLocks noChangeAspect="1"/>
              </p:cNvPicPr>
              <p:nvPr/>
            </p:nvPicPr>
            <p:blipFill>
              <a:blip r:embed="rId2"/>
              <a:stretch>
                <a:fillRect/>
              </a:stretch>
            </p:blipFill>
            <p:spPr>
              <a:xfrm>
                <a:off x="444136" y="588059"/>
                <a:ext cx="8255726" cy="5681882"/>
              </a:xfrm>
              <a:prstGeom prst="rect">
                <a:avLst/>
              </a:prstGeom>
            </p:spPr>
          </p:pic>
          <p:sp>
            <p:nvSpPr>
              <p:cNvPr id="4" name="Rectangle 3">
                <a:extLst>
                  <a:ext uri="{FF2B5EF4-FFF2-40B4-BE49-F238E27FC236}">
                    <a16:creationId xmlns:a16="http://schemas.microsoft.com/office/drawing/2014/main" id="{B9166686-6BC0-422A-B96D-C4042CB18405}"/>
                  </a:ext>
                </a:extLst>
              </p:cNvPr>
              <p:cNvSpPr/>
              <p:nvPr/>
            </p:nvSpPr>
            <p:spPr>
              <a:xfrm rot="2520000">
                <a:off x="6134140" y="1423077"/>
                <a:ext cx="1930301"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89FB980-151B-4F3D-AD4D-1FB02480186B}"/>
                  </a:ext>
                </a:extLst>
              </p:cNvPr>
              <p:cNvSpPr/>
              <p:nvPr/>
            </p:nvSpPr>
            <p:spPr>
              <a:xfrm rot="6960000">
                <a:off x="7242625" y="4271700"/>
                <a:ext cx="1188000"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D388CF6-F627-49BC-AE47-87BD4EC02345}"/>
                  </a:ext>
                </a:extLst>
              </p:cNvPr>
              <p:cNvSpPr/>
              <p:nvPr/>
            </p:nvSpPr>
            <p:spPr>
              <a:xfrm>
                <a:off x="5026291" y="5782491"/>
                <a:ext cx="939077" cy="374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BFB4BB3-883D-4258-A6FD-195323E414BA}"/>
                  </a:ext>
                </a:extLst>
              </p:cNvPr>
              <p:cNvSpPr/>
              <p:nvPr/>
            </p:nvSpPr>
            <p:spPr>
              <a:xfrm rot="4020000">
                <a:off x="2858306" y="4292436"/>
                <a:ext cx="911632"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5184E3F9-5FA6-4134-935F-25EF6C34C5A1}"/>
                </a:ext>
              </a:extLst>
            </p:cNvPr>
            <p:cNvSpPr txBox="1"/>
            <p:nvPr/>
          </p:nvSpPr>
          <p:spPr>
            <a:xfrm>
              <a:off x="4984682" y="2360033"/>
              <a:ext cx="1091966" cy="369332"/>
            </a:xfrm>
            <a:prstGeom prst="rect">
              <a:avLst/>
            </a:prstGeom>
            <a:noFill/>
            <a:ln>
              <a:solidFill>
                <a:schemeClr val="accent1"/>
              </a:solidFill>
            </a:ln>
          </p:spPr>
          <p:txBody>
            <a:bodyPr wrap="none" rtlCol="0">
              <a:spAutoFit/>
            </a:bodyPr>
            <a:lstStyle/>
            <a:p>
              <a:r>
                <a:rPr lang="en-GB">
                  <a:solidFill>
                    <a:srgbClr val="00B0F0"/>
                  </a:solidFill>
                </a:rPr>
                <a:t>Soft Signs</a:t>
              </a:r>
            </a:p>
          </p:txBody>
        </p:sp>
        <p:sp>
          <p:nvSpPr>
            <p:cNvPr id="10" name="TextBox 9">
              <a:extLst>
                <a:ext uri="{FF2B5EF4-FFF2-40B4-BE49-F238E27FC236}">
                  <a16:creationId xmlns:a16="http://schemas.microsoft.com/office/drawing/2014/main" id="{A2E08DE1-E31F-48B9-9223-9CD3A8569F6C}"/>
                </a:ext>
              </a:extLst>
            </p:cNvPr>
            <p:cNvSpPr txBox="1"/>
            <p:nvPr/>
          </p:nvSpPr>
          <p:spPr>
            <a:xfrm>
              <a:off x="6627219" y="4065827"/>
              <a:ext cx="1654628" cy="369332"/>
            </a:xfrm>
            <a:prstGeom prst="rect">
              <a:avLst/>
            </a:prstGeom>
            <a:solidFill>
              <a:schemeClr val="bg1"/>
            </a:solidFill>
            <a:ln>
              <a:solidFill>
                <a:schemeClr val="accent1"/>
              </a:solidFill>
            </a:ln>
          </p:spPr>
          <p:txBody>
            <a:bodyPr wrap="square" rtlCol="0">
              <a:spAutoFit/>
            </a:bodyPr>
            <a:lstStyle/>
            <a:p>
              <a:pPr algn="ctr"/>
              <a:r>
                <a:rPr lang="en-GB">
                  <a:solidFill>
                    <a:srgbClr val="00B0F0"/>
                  </a:solidFill>
                </a:rPr>
                <a:t>Normal (</a:t>
              </a:r>
              <a:r>
                <a:rPr lang="en-GB" err="1">
                  <a:solidFill>
                    <a:srgbClr val="00B0F0"/>
                  </a:solidFill>
                </a:rPr>
                <a:t>EoL</a:t>
              </a:r>
              <a:r>
                <a:rPr lang="en-GB">
                  <a:solidFill>
                    <a:srgbClr val="00B0F0"/>
                  </a:solidFill>
                </a:rPr>
                <a:t>)</a:t>
              </a:r>
            </a:p>
          </p:txBody>
        </p:sp>
        <p:sp>
          <p:nvSpPr>
            <p:cNvPr id="11" name="TextBox 10">
              <a:extLst>
                <a:ext uri="{FF2B5EF4-FFF2-40B4-BE49-F238E27FC236}">
                  <a16:creationId xmlns:a16="http://schemas.microsoft.com/office/drawing/2014/main" id="{F5B9BCB4-C799-412B-A993-6CA177CA3C72}"/>
                </a:ext>
              </a:extLst>
            </p:cNvPr>
            <p:cNvSpPr txBox="1"/>
            <p:nvPr/>
          </p:nvSpPr>
          <p:spPr>
            <a:xfrm>
              <a:off x="6378342" y="6156961"/>
              <a:ext cx="755784" cy="369332"/>
            </a:xfrm>
            <a:prstGeom prst="rect">
              <a:avLst/>
            </a:prstGeom>
            <a:noFill/>
            <a:ln>
              <a:solidFill>
                <a:schemeClr val="accent1"/>
              </a:solidFill>
            </a:ln>
          </p:spPr>
          <p:txBody>
            <a:bodyPr wrap="none" rtlCol="0">
              <a:spAutoFit/>
            </a:bodyPr>
            <a:lstStyle/>
            <a:p>
              <a:r>
                <a:rPr lang="en-GB">
                  <a:solidFill>
                    <a:srgbClr val="00B0F0"/>
                  </a:solidFill>
                </a:rPr>
                <a:t>NEWS</a:t>
              </a:r>
            </a:p>
          </p:txBody>
        </p:sp>
        <p:sp>
          <p:nvSpPr>
            <p:cNvPr id="12" name="TextBox 11">
              <a:extLst>
                <a:ext uri="{FF2B5EF4-FFF2-40B4-BE49-F238E27FC236}">
                  <a16:creationId xmlns:a16="http://schemas.microsoft.com/office/drawing/2014/main" id="{9C458D42-4061-41A9-8D1E-25B2751FF462}"/>
                </a:ext>
              </a:extLst>
            </p:cNvPr>
            <p:cNvSpPr txBox="1"/>
            <p:nvPr/>
          </p:nvSpPr>
          <p:spPr>
            <a:xfrm>
              <a:off x="3742162" y="6186743"/>
              <a:ext cx="1128001" cy="369332"/>
            </a:xfrm>
            <a:prstGeom prst="rect">
              <a:avLst/>
            </a:prstGeom>
            <a:noFill/>
            <a:ln>
              <a:solidFill>
                <a:schemeClr val="accent1"/>
              </a:solidFill>
            </a:ln>
          </p:spPr>
          <p:txBody>
            <a:bodyPr wrap="none" rtlCol="0">
              <a:spAutoFit/>
            </a:bodyPr>
            <a:lstStyle/>
            <a:p>
              <a:r>
                <a:rPr lang="en-GB">
                  <a:solidFill>
                    <a:srgbClr val="00B0F0"/>
                  </a:solidFill>
                </a:rPr>
                <a:t>Escalation</a:t>
              </a:r>
            </a:p>
          </p:txBody>
        </p:sp>
        <p:sp>
          <p:nvSpPr>
            <p:cNvPr id="13" name="TextBox 12">
              <a:extLst>
                <a:ext uri="{FF2B5EF4-FFF2-40B4-BE49-F238E27FC236}">
                  <a16:creationId xmlns:a16="http://schemas.microsoft.com/office/drawing/2014/main" id="{8DA8160A-7BF5-47D3-8809-DBFCE2F98F2A}"/>
                </a:ext>
              </a:extLst>
            </p:cNvPr>
            <p:cNvSpPr txBox="1"/>
            <p:nvPr/>
          </p:nvSpPr>
          <p:spPr>
            <a:xfrm>
              <a:off x="3153331" y="4054496"/>
              <a:ext cx="814005" cy="369332"/>
            </a:xfrm>
            <a:prstGeom prst="rect">
              <a:avLst/>
            </a:prstGeom>
            <a:solidFill>
              <a:schemeClr val="bg1"/>
            </a:solidFill>
            <a:ln>
              <a:solidFill>
                <a:schemeClr val="accent1"/>
              </a:solidFill>
            </a:ln>
          </p:spPr>
          <p:txBody>
            <a:bodyPr wrap="none" rtlCol="0">
              <a:spAutoFit/>
            </a:bodyPr>
            <a:lstStyle/>
            <a:p>
              <a:r>
                <a:rPr lang="en-GB">
                  <a:solidFill>
                    <a:srgbClr val="00B0F0"/>
                  </a:solidFill>
                </a:rPr>
                <a:t>SBARD</a:t>
              </a:r>
            </a:p>
          </p:txBody>
        </p:sp>
        <p:sp>
          <p:nvSpPr>
            <p:cNvPr id="15" name="TextBox 14">
              <a:extLst>
                <a:ext uri="{FF2B5EF4-FFF2-40B4-BE49-F238E27FC236}">
                  <a16:creationId xmlns:a16="http://schemas.microsoft.com/office/drawing/2014/main" id="{12C3FDD5-A715-40F1-A77D-B43002B74BFB}"/>
                </a:ext>
              </a:extLst>
            </p:cNvPr>
            <p:cNvSpPr txBox="1"/>
            <p:nvPr/>
          </p:nvSpPr>
          <p:spPr>
            <a:xfrm>
              <a:off x="740224" y="2865113"/>
              <a:ext cx="2179355" cy="307777"/>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Including advanced care plans (ACPs) and residents End of Life preferences</a:t>
              </a:r>
            </a:p>
          </p:txBody>
        </p:sp>
        <p:sp>
          <p:nvSpPr>
            <p:cNvPr id="16" name="TextBox 15">
              <a:extLst>
                <a:ext uri="{FF2B5EF4-FFF2-40B4-BE49-F238E27FC236}">
                  <a16:creationId xmlns:a16="http://schemas.microsoft.com/office/drawing/2014/main" id="{6034CE5D-B071-4900-B8E7-236B73F79770}"/>
                </a:ext>
              </a:extLst>
            </p:cNvPr>
            <p:cNvSpPr txBox="1"/>
            <p:nvPr/>
          </p:nvSpPr>
          <p:spPr>
            <a:xfrm>
              <a:off x="722807" y="4699988"/>
              <a:ext cx="2017246" cy="307777"/>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Including ACPs and any organisational policies for raising concerns.</a:t>
              </a:r>
            </a:p>
          </p:txBody>
        </p:sp>
        <p:sp>
          <p:nvSpPr>
            <p:cNvPr id="18" name="TextBox 17">
              <a:extLst>
                <a:ext uri="{FF2B5EF4-FFF2-40B4-BE49-F238E27FC236}">
                  <a16:creationId xmlns:a16="http://schemas.microsoft.com/office/drawing/2014/main" id="{B0440E27-5C2E-46C5-9856-396D5D568880}"/>
                </a:ext>
              </a:extLst>
            </p:cNvPr>
            <p:cNvSpPr txBox="1"/>
            <p:nvPr/>
          </p:nvSpPr>
          <p:spPr>
            <a:xfrm>
              <a:off x="744577" y="3844826"/>
              <a:ext cx="2017246" cy="415498"/>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 Physical observations are also important to support Care Home “Virtual Wards” &amp; video consultations by GPs</a:t>
              </a:r>
            </a:p>
          </p:txBody>
        </p:sp>
        <p:sp>
          <p:nvSpPr>
            <p:cNvPr id="17" name="Rectangle 16">
              <a:extLst>
                <a:ext uri="{FF2B5EF4-FFF2-40B4-BE49-F238E27FC236}">
                  <a16:creationId xmlns:a16="http://schemas.microsoft.com/office/drawing/2014/main" id="{40339489-DBB3-48BE-807F-4DD2B60387E9}"/>
                </a:ext>
              </a:extLst>
            </p:cNvPr>
            <p:cNvSpPr/>
            <p:nvPr/>
          </p:nvSpPr>
          <p:spPr>
            <a:xfrm>
              <a:off x="444136" y="4537166"/>
              <a:ext cx="7529735" cy="210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A8EDBA74-E370-4E9D-9786-2265D780C4B1}"/>
                </a:ext>
              </a:extLst>
            </p:cNvPr>
            <p:cNvPicPr>
              <a:picLocks noChangeAspect="1"/>
            </p:cNvPicPr>
            <p:nvPr/>
          </p:nvPicPr>
          <p:blipFill>
            <a:blip r:embed="rId3"/>
            <a:stretch>
              <a:fillRect/>
            </a:stretch>
          </p:blipFill>
          <p:spPr>
            <a:xfrm rot="11034692">
              <a:off x="3772628" y="4468312"/>
              <a:ext cx="866896" cy="971686"/>
            </a:xfrm>
            <a:prstGeom prst="rect">
              <a:avLst/>
            </a:prstGeom>
          </p:spPr>
        </p:pic>
        <p:pic>
          <p:nvPicPr>
            <p:cNvPr id="21" name="Picture 20">
              <a:extLst>
                <a:ext uri="{FF2B5EF4-FFF2-40B4-BE49-F238E27FC236}">
                  <a16:creationId xmlns:a16="http://schemas.microsoft.com/office/drawing/2014/main" id="{134CDFF9-064D-4F31-8769-D426F69D2C65}"/>
                </a:ext>
              </a:extLst>
            </p:cNvPr>
            <p:cNvPicPr>
              <a:picLocks noChangeAspect="1"/>
            </p:cNvPicPr>
            <p:nvPr/>
          </p:nvPicPr>
          <p:blipFill>
            <a:blip r:embed="rId3"/>
            <a:stretch>
              <a:fillRect/>
            </a:stretch>
          </p:blipFill>
          <p:spPr>
            <a:xfrm rot="9278762">
              <a:off x="4710753" y="4971630"/>
              <a:ext cx="866896" cy="971686"/>
            </a:xfrm>
            <a:prstGeom prst="rect">
              <a:avLst/>
            </a:prstGeom>
          </p:spPr>
        </p:pic>
        <p:pic>
          <p:nvPicPr>
            <p:cNvPr id="23" name="Picture 22">
              <a:extLst>
                <a:ext uri="{FF2B5EF4-FFF2-40B4-BE49-F238E27FC236}">
                  <a16:creationId xmlns:a16="http://schemas.microsoft.com/office/drawing/2014/main" id="{2123E9E7-72FF-4DDD-8753-35F8CB857E93}"/>
                </a:ext>
              </a:extLst>
            </p:cNvPr>
            <p:cNvPicPr>
              <a:picLocks noChangeAspect="1"/>
            </p:cNvPicPr>
            <p:nvPr/>
          </p:nvPicPr>
          <p:blipFill>
            <a:blip r:embed="rId3"/>
            <a:stretch>
              <a:fillRect/>
            </a:stretch>
          </p:blipFill>
          <p:spPr>
            <a:xfrm rot="5615296">
              <a:off x="6446589" y="4452013"/>
              <a:ext cx="866896" cy="971686"/>
            </a:xfrm>
            <a:prstGeom prst="rect">
              <a:avLst/>
            </a:prstGeom>
          </p:spPr>
        </p:pic>
        <p:pic>
          <p:nvPicPr>
            <p:cNvPr id="25" name="Picture 24">
              <a:extLst>
                <a:ext uri="{FF2B5EF4-FFF2-40B4-BE49-F238E27FC236}">
                  <a16:creationId xmlns:a16="http://schemas.microsoft.com/office/drawing/2014/main" id="{77AB10C9-5148-4945-AE0E-B250ADBA4E64}"/>
                </a:ext>
              </a:extLst>
            </p:cNvPr>
            <p:cNvPicPr>
              <a:picLocks noChangeAspect="1"/>
            </p:cNvPicPr>
            <p:nvPr/>
          </p:nvPicPr>
          <p:blipFill>
            <a:blip r:embed="rId3"/>
            <a:stretch>
              <a:fillRect/>
            </a:stretch>
          </p:blipFill>
          <p:spPr>
            <a:xfrm rot="7140000">
              <a:off x="5795244" y="4885725"/>
              <a:ext cx="866896" cy="971686"/>
            </a:xfrm>
            <a:prstGeom prst="rect">
              <a:avLst/>
            </a:prstGeom>
          </p:spPr>
        </p:pic>
      </p:grpSp>
      <p:sp>
        <p:nvSpPr>
          <p:cNvPr id="28" name="Rectangle 27">
            <a:extLst>
              <a:ext uri="{FF2B5EF4-FFF2-40B4-BE49-F238E27FC236}">
                <a16:creationId xmlns:a16="http://schemas.microsoft.com/office/drawing/2014/main" id="{9B02AEDD-2F7E-48B4-AB1A-950117CEDAA7}"/>
              </a:ext>
            </a:extLst>
          </p:cNvPr>
          <p:cNvSpPr/>
          <p:nvPr/>
        </p:nvSpPr>
        <p:spPr>
          <a:xfrm>
            <a:off x="493448" y="3154117"/>
            <a:ext cx="2204705" cy="210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77EEF7E6-6CD8-4744-8527-8A1B2DD510FE}"/>
              </a:ext>
            </a:extLst>
          </p:cNvPr>
          <p:cNvSpPr txBox="1"/>
          <p:nvPr/>
        </p:nvSpPr>
        <p:spPr>
          <a:xfrm>
            <a:off x="577184" y="678768"/>
            <a:ext cx="4079963" cy="784830"/>
          </a:xfrm>
          <a:prstGeom prst="rect">
            <a:avLst/>
          </a:prstGeom>
          <a:solidFill>
            <a:schemeClr val="bg1"/>
          </a:solidFill>
        </p:spPr>
        <p:txBody>
          <a:bodyPr wrap="none" rtlCol="0">
            <a:spAutoFit/>
          </a:bodyPr>
          <a:lstStyle/>
          <a:p>
            <a:r>
              <a:rPr lang="en-GB" sz="1400" b="1">
                <a:solidFill>
                  <a:schemeClr val="tx2"/>
                </a:solidFill>
              </a:rPr>
              <a:t>Where does RESTORE2</a:t>
            </a:r>
            <a:r>
              <a:rPr lang="en-GB" sz="1400" b="1" i="1">
                <a:solidFill>
                  <a:schemeClr val="tx2"/>
                </a:solidFill>
              </a:rPr>
              <a:t>mini</a:t>
            </a:r>
            <a:r>
              <a:rPr lang="en-GB" sz="1400" b="1">
                <a:solidFill>
                  <a:schemeClr val="tx2"/>
                </a:solidFill>
              </a:rPr>
              <a:t> fit in?</a:t>
            </a:r>
          </a:p>
          <a:p>
            <a:endParaRPr lang="en-GB" sz="1100" b="1">
              <a:solidFill>
                <a:schemeClr val="tx2"/>
              </a:solidFill>
            </a:endParaRPr>
          </a:p>
          <a:p>
            <a:r>
              <a:rPr lang="en-GB" sz="1000" b="1">
                <a:solidFill>
                  <a:schemeClr val="tx1">
                    <a:lumMod val="75000"/>
                    <a:lumOff val="25000"/>
                  </a:schemeClr>
                </a:solidFill>
              </a:rPr>
              <a:t>RESTORE2</a:t>
            </a:r>
            <a:r>
              <a:rPr lang="en-GB" sz="1000" b="1" i="1">
                <a:solidFill>
                  <a:schemeClr val="tx1">
                    <a:lumMod val="75000"/>
                    <a:lumOff val="25000"/>
                  </a:schemeClr>
                </a:solidFill>
              </a:rPr>
              <a:t>mini</a:t>
            </a:r>
            <a:r>
              <a:rPr lang="en-GB" sz="1000" b="1">
                <a:solidFill>
                  <a:schemeClr val="tx1">
                    <a:lumMod val="75000"/>
                    <a:lumOff val="25000"/>
                  </a:schemeClr>
                </a:solidFill>
              </a:rPr>
              <a:t> focuses on using Soft Signs and SBARD  </a:t>
            </a:r>
          </a:p>
          <a:p>
            <a:r>
              <a:rPr lang="en-GB" sz="1000" b="1">
                <a:solidFill>
                  <a:schemeClr val="tx1">
                    <a:lumMod val="75000"/>
                    <a:lumOff val="25000"/>
                  </a:schemeClr>
                </a:solidFill>
              </a:rPr>
              <a:t>(plus recognising normal) to recognise deterioration and report concerns.</a:t>
            </a:r>
          </a:p>
        </p:txBody>
      </p:sp>
      <p:pic>
        <p:nvPicPr>
          <p:cNvPr id="14" name="Picture 13">
            <a:extLst>
              <a:ext uri="{FF2B5EF4-FFF2-40B4-BE49-F238E27FC236}">
                <a16:creationId xmlns:a16="http://schemas.microsoft.com/office/drawing/2014/main" id="{B2CD4918-4ED5-409A-9D7F-2F557E5E9D00}"/>
              </a:ext>
            </a:extLst>
          </p:cNvPr>
          <p:cNvPicPr>
            <a:picLocks noChangeAspect="1"/>
          </p:cNvPicPr>
          <p:nvPr/>
        </p:nvPicPr>
        <p:blipFill>
          <a:blip r:embed="rId4"/>
          <a:stretch>
            <a:fillRect/>
          </a:stretch>
        </p:blipFill>
        <p:spPr>
          <a:xfrm>
            <a:off x="634060" y="3474471"/>
            <a:ext cx="1403746" cy="417330"/>
          </a:xfrm>
          <a:prstGeom prst="rect">
            <a:avLst/>
          </a:prstGeom>
        </p:spPr>
      </p:pic>
      <p:sp>
        <p:nvSpPr>
          <p:cNvPr id="22" name="TextBox 21">
            <a:extLst>
              <a:ext uri="{FF2B5EF4-FFF2-40B4-BE49-F238E27FC236}">
                <a16:creationId xmlns:a16="http://schemas.microsoft.com/office/drawing/2014/main" id="{BD160D2C-65AF-4A85-8C2E-F43E91F68C69}"/>
              </a:ext>
            </a:extLst>
          </p:cNvPr>
          <p:cNvSpPr txBox="1"/>
          <p:nvPr/>
        </p:nvSpPr>
        <p:spPr>
          <a:xfrm>
            <a:off x="660643" y="5493531"/>
            <a:ext cx="2817151" cy="830997"/>
          </a:xfrm>
          <a:prstGeom prst="rect">
            <a:avLst/>
          </a:prstGeom>
          <a:noFill/>
        </p:spPr>
        <p:txBody>
          <a:bodyPr wrap="square" rtlCol="0">
            <a:spAutoFit/>
          </a:bodyPr>
          <a:lstStyle/>
          <a:p>
            <a:r>
              <a:rPr lang="en-GB" sz="1200">
                <a:solidFill>
                  <a:srgbClr val="FF0000"/>
                </a:solidFill>
              </a:rPr>
              <a:t>*NB: RESTORE2</a:t>
            </a:r>
            <a:r>
              <a:rPr lang="en-GB" sz="1200" i="1">
                <a:solidFill>
                  <a:srgbClr val="FF0000"/>
                </a:solidFill>
              </a:rPr>
              <a:t>mini</a:t>
            </a:r>
            <a:r>
              <a:rPr lang="en-GB" sz="1200">
                <a:solidFill>
                  <a:srgbClr val="FF0000"/>
                </a:solidFill>
              </a:rPr>
              <a:t> for Domiciliary Care uses the terminology of “home” and “clients” rather than “Care Home” and “residents”</a:t>
            </a:r>
          </a:p>
        </p:txBody>
      </p:sp>
    </p:spTree>
    <p:extLst>
      <p:ext uri="{BB962C8B-B14F-4D97-AF65-F5344CB8AC3E}">
        <p14:creationId xmlns:p14="http://schemas.microsoft.com/office/powerpoint/2010/main" val="33949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340007-9782-45CB-B5AA-479547B46C16}"/>
              </a:ext>
            </a:extLst>
          </p:cNvPr>
          <p:cNvSpPr>
            <a:spLocks noGrp="1"/>
          </p:cNvSpPr>
          <p:nvPr>
            <p:ph type="sldNum" sz="quarter" idx="12"/>
          </p:nvPr>
        </p:nvSpPr>
        <p:spPr/>
        <p:txBody>
          <a:bodyPr/>
          <a:lstStyle/>
          <a:p>
            <a:fld id="{BC03EB51-2E59-4B18-BED2-D8B384E257A9}" type="slidenum">
              <a:rPr lang="en-GB" smtClean="0"/>
              <a:pPr/>
              <a:t>16</a:t>
            </a:fld>
            <a:endParaRPr lang="en-GB"/>
          </a:p>
        </p:txBody>
      </p:sp>
      <p:sp>
        <p:nvSpPr>
          <p:cNvPr id="6" name="TextBox 5">
            <a:extLst>
              <a:ext uri="{FF2B5EF4-FFF2-40B4-BE49-F238E27FC236}">
                <a16:creationId xmlns:a16="http://schemas.microsoft.com/office/drawing/2014/main" id="{429615C5-B035-4DBA-8FAF-5ED2A9C389B2}"/>
              </a:ext>
            </a:extLst>
          </p:cNvPr>
          <p:cNvSpPr txBox="1"/>
          <p:nvPr/>
        </p:nvSpPr>
        <p:spPr>
          <a:xfrm>
            <a:off x="252000" y="108000"/>
            <a:ext cx="4857548" cy="369332"/>
          </a:xfrm>
          <a:prstGeom prst="rect">
            <a:avLst/>
          </a:prstGeom>
          <a:noFill/>
        </p:spPr>
        <p:txBody>
          <a:bodyPr wrap="none" rtlCol="0">
            <a:spAutoFit/>
          </a:bodyPr>
          <a:lstStyle/>
          <a:p>
            <a:r>
              <a:rPr lang="en-GB"/>
              <a:t>A Soft Signs approach to identifying Deterioration</a:t>
            </a:r>
          </a:p>
        </p:txBody>
      </p:sp>
      <p:sp>
        <p:nvSpPr>
          <p:cNvPr id="3" name="TextBox 2">
            <a:extLst>
              <a:ext uri="{FF2B5EF4-FFF2-40B4-BE49-F238E27FC236}">
                <a16:creationId xmlns:a16="http://schemas.microsoft.com/office/drawing/2014/main" id="{DA3D6648-A335-44FB-9672-3C824FEC2983}"/>
              </a:ext>
            </a:extLst>
          </p:cNvPr>
          <p:cNvSpPr txBox="1"/>
          <p:nvPr/>
        </p:nvSpPr>
        <p:spPr>
          <a:xfrm>
            <a:off x="4728752" y="1889756"/>
            <a:ext cx="4113498" cy="1815882"/>
          </a:xfrm>
          <a:prstGeom prst="rect">
            <a:avLst/>
          </a:prstGeom>
          <a:noFill/>
        </p:spPr>
        <p:txBody>
          <a:bodyPr wrap="none" rtlCol="0">
            <a:spAutoFit/>
          </a:bodyPr>
          <a:lstStyle/>
          <a:p>
            <a:pPr marL="285750" indent="-285750">
              <a:buFont typeface="Arial" panose="020B0604020202020204" pitchFamily="34" charset="0"/>
              <a:buChar char="•"/>
            </a:pPr>
            <a:r>
              <a:rPr lang="en-GB" sz="2800"/>
              <a:t>Understanding Soft Signs</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t>Recognising Normal </a:t>
            </a:r>
          </a:p>
          <a:p>
            <a:endParaRPr lang="en-GB" sz="2800"/>
          </a:p>
        </p:txBody>
      </p:sp>
      <p:pic>
        <p:nvPicPr>
          <p:cNvPr id="4" name="Picture 3">
            <a:extLst>
              <a:ext uri="{FF2B5EF4-FFF2-40B4-BE49-F238E27FC236}">
                <a16:creationId xmlns:a16="http://schemas.microsoft.com/office/drawing/2014/main" id="{0B43C623-FE77-44DE-9CE8-6FF09D489B55}"/>
              </a:ext>
            </a:extLst>
          </p:cNvPr>
          <p:cNvPicPr>
            <a:picLocks noChangeAspect="1"/>
          </p:cNvPicPr>
          <p:nvPr/>
        </p:nvPicPr>
        <p:blipFill>
          <a:blip r:embed="rId2"/>
          <a:stretch>
            <a:fillRect/>
          </a:stretch>
        </p:blipFill>
        <p:spPr>
          <a:xfrm>
            <a:off x="723966" y="1049928"/>
            <a:ext cx="3614590" cy="5123908"/>
          </a:xfrm>
          <a:prstGeom prst="rect">
            <a:avLst/>
          </a:prstGeom>
          <a:ln>
            <a:solidFill>
              <a:schemeClr val="accent1">
                <a:shade val="50000"/>
              </a:schemeClr>
            </a:solidFill>
          </a:ln>
        </p:spPr>
      </p:pic>
    </p:spTree>
    <p:extLst>
      <p:ext uri="{BB962C8B-B14F-4D97-AF65-F5344CB8AC3E}">
        <p14:creationId xmlns:p14="http://schemas.microsoft.com/office/powerpoint/2010/main" val="50866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91F94-FAF4-4915-9D7A-913F40411A9F}"/>
              </a:ext>
            </a:extLst>
          </p:cNvPr>
          <p:cNvSpPr txBox="1"/>
          <p:nvPr/>
        </p:nvSpPr>
        <p:spPr>
          <a:xfrm>
            <a:off x="1816789" y="2220850"/>
            <a:ext cx="5625835" cy="707886"/>
          </a:xfrm>
          <a:prstGeom prst="rect">
            <a:avLst/>
          </a:prstGeom>
          <a:noFill/>
        </p:spPr>
        <p:txBody>
          <a:bodyPr wrap="none" rtlCol="0">
            <a:spAutoFit/>
          </a:bodyPr>
          <a:lstStyle/>
          <a:p>
            <a:r>
              <a:rPr lang="en-GB" sz="4000" b="1">
                <a:solidFill>
                  <a:schemeClr val="accent1"/>
                </a:solidFill>
              </a:rPr>
              <a:t>Understanding Soft Signs</a:t>
            </a:r>
          </a:p>
        </p:txBody>
      </p:sp>
      <p:pic>
        <p:nvPicPr>
          <p:cNvPr id="5" name="Picture 4">
            <a:extLst>
              <a:ext uri="{FF2B5EF4-FFF2-40B4-BE49-F238E27FC236}">
                <a16:creationId xmlns:a16="http://schemas.microsoft.com/office/drawing/2014/main" id="{975351AB-117F-4071-B1BA-A776FE3E6CA9}"/>
              </a:ext>
            </a:extLst>
          </p:cNvPr>
          <p:cNvPicPr>
            <a:picLocks noChangeAspect="1"/>
          </p:cNvPicPr>
          <p:nvPr/>
        </p:nvPicPr>
        <p:blipFill>
          <a:blip r:embed="rId2"/>
          <a:stretch>
            <a:fillRect/>
          </a:stretch>
        </p:blipFill>
        <p:spPr>
          <a:xfrm>
            <a:off x="1476583" y="3293135"/>
            <a:ext cx="3524742" cy="933580"/>
          </a:xfrm>
          <a:prstGeom prst="rect">
            <a:avLst/>
          </a:prstGeom>
        </p:spPr>
      </p:pic>
      <p:pic>
        <p:nvPicPr>
          <p:cNvPr id="6" name="Picture 5">
            <a:extLst>
              <a:ext uri="{FF2B5EF4-FFF2-40B4-BE49-F238E27FC236}">
                <a16:creationId xmlns:a16="http://schemas.microsoft.com/office/drawing/2014/main" id="{86B9EB5D-6F48-43BA-85AA-3E0D29C3A2EF}"/>
              </a:ext>
            </a:extLst>
          </p:cNvPr>
          <p:cNvPicPr>
            <a:picLocks noChangeAspect="1"/>
          </p:cNvPicPr>
          <p:nvPr/>
        </p:nvPicPr>
        <p:blipFill>
          <a:blip r:embed="rId3"/>
          <a:stretch>
            <a:fillRect/>
          </a:stretch>
        </p:blipFill>
        <p:spPr>
          <a:xfrm>
            <a:off x="1476583" y="4252879"/>
            <a:ext cx="6154009" cy="838317"/>
          </a:xfrm>
          <a:prstGeom prst="rect">
            <a:avLst/>
          </a:prstGeom>
        </p:spPr>
      </p:pic>
      <p:sp>
        <p:nvSpPr>
          <p:cNvPr id="2" name="Slide Number Placeholder 1">
            <a:extLst>
              <a:ext uri="{FF2B5EF4-FFF2-40B4-BE49-F238E27FC236}">
                <a16:creationId xmlns:a16="http://schemas.microsoft.com/office/drawing/2014/main" id="{78A4FF05-2FB3-476B-8CA7-A7095A2DDBC7}"/>
              </a:ext>
            </a:extLst>
          </p:cNvPr>
          <p:cNvSpPr>
            <a:spLocks noGrp="1"/>
          </p:cNvSpPr>
          <p:nvPr>
            <p:ph type="sldNum" sz="quarter" idx="12"/>
          </p:nvPr>
        </p:nvSpPr>
        <p:spPr/>
        <p:txBody>
          <a:bodyPr/>
          <a:lstStyle/>
          <a:p>
            <a:fld id="{BC03EB51-2E59-4B18-BED2-D8B384E257A9}" type="slidenum">
              <a:rPr lang="en-GB" smtClean="0"/>
              <a:pPr/>
              <a:t>17</a:t>
            </a:fld>
            <a:endParaRPr lang="en-GB"/>
          </a:p>
        </p:txBody>
      </p:sp>
      <p:pic>
        <p:nvPicPr>
          <p:cNvPr id="7" name="Picture 6">
            <a:extLst>
              <a:ext uri="{FF2B5EF4-FFF2-40B4-BE49-F238E27FC236}">
                <a16:creationId xmlns:a16="http://schemas.microsoft.com/office/drawing/2014/main" id="{92213C14-89E3-447E-8D19-6AB61EC58612}"/>
              </a:ext>
            </a:extLst>
          </p:cNvPr>
          <p:cNvPicPr>
            <a:picLocks noChangeAspect="1"/>
          </p:cNvPicPr>
          <p:nvPr/>
        </p:nvPicPr>
        <p:blipFill>
          <a:blip r:embed="rId4"/>
          <a:stretch>
            <a:fillRect/>
          </a:stretch>
        </p:blipFill>
        <p:spPr>
          <a:xfrm>
            <a:off x="1364307" y="792158"/>
            <a:ext cx="6807714" cy="1152075"/>
          </a:xfrm>
          <a:prstGeom prst="rect">
            <a:avLst/>
          </a:prstGeom>
        </p:spPr>
      </p:pic>
    </p:spTree>
    <p:extLst>
      <p:ext uri="{BB962C8B-B14F-4D97-AF65-F5344CB8AC3E}">
        <p14:creationId xmlns:p14="http://schemas.microsoft.com/office/powerpoint/2010/main" val="300013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38B2B6-87BD-4A55-8F0C-AA88485B95E7}"/>
              </a:ext>
            </a:extLst>
          </p:cNvPr>
          <p:cNvSpPr>
            <a:spLocks noGrp="1"/>
          </p:cNvSpPr>
          <p:nvPr>
            <p:ph type="sldNum" sz="quarter" idx="12"/>
          </p:nvPr>
        </p:nvSpPr>
        <p:spPr/>
        <p:txBody>
          <a:bodyPr/>
          <a:lstStyle/>
          <a:p>
            <a:fld id="{BC03EB51-2E59-4B18-BED2-D8B384E257A9}" type="slidenum">
              <a:rPr lang="en-GB" smtClean="0"/>
              <a:pPr/>
              <a:t>18</a:t>
            </a:fld>
            <a:endParaRPr lang="en-GB"/>
          </a:p>
        </p:txBody>
      </p:sp>
      <p:pic>
        <p:nvPicPr>
          <p:cNvPr id="3" name="Picture 2">
            <a:extLst>
              <a:ext uri="{FF2B5EF4-FFF2-40B4-BE49-F238E27FC236}">
                <a16:creationId xmlns:a16="http://schemas.microsoft.com/office/drawing/2014/main" id="{6828B0C7-BBB4-4068-B999-44EB72800A4D}"/>
              </a:ext>
            </a:extLst>
          </p:cNvPr>
          <p:cNvPicPr>
            <a:picLocks noChangeAspect="1"/>
          </p:cNvPicPr>
          <p:nvPr/>
        </p:nvPicPr>
        <p:blipFill>
          <a:blip r:embed="rId2"/>
          <a:stretch>
            <a:fillRect/>
          </a:stretch>
        </p:blipFill>
        <p:spPr>
          <a:xfrm>
            <a:off x="418290" y="1470942"/>
            <a:ext cx="2277653" cy="4501841"/>
          </a:xfrm>
          <a:prstGeom prst="rect">
            <a:avLst/>
          </a:prstGeom>
        </p:spPr>
      </p:pic>
      <p:sp>
        <p:nvSpPr>
          <p:cNvPr id="4" name="Rectangle 3">
            <a:extLst>
              <a:ext uri="{FF2B5EF4-FFF2-40B4-BE49-F238E27FC236}">
                <a16:creationId xmlns:a16="http://schemas.microsoft.com/office/drawing/2014/main" id="{A9434189-7520-4522-A137-66BD6AFE4E2E}"/>
              </a:ext>
            </a:extLst>
          </p:cNvPr>
          <p:cNvSpPr/>
          <p:nvPr/>
        </p:nvSpPr>
        <p:spPr>
          <a:xfrm>
            <a:off x="3190673" y="1568381"/>
            <a:ext cx="5437762" cy="4401205"/>
          </a:xfrm>
          <a:prstGeom prst="rect">
            <a:avLst/>
          </a:prstGeom>
        </p:spPr>
        <p:txBody>
          <a:bodyPr wrap="square">
            <a:spAutoFit/>
          </a:bodyPr>
          <a:lstStyle/>
          <a:p>
            <a:r>
              <a:rPr lang="en-US" sz="1400" dirty="0"/>
              <a:t>Early signs of physical “unwellness” can be </a:t>
            </a:r>
            <a:r>
              <a:rPr lang="en-US" sz="1400" dirty="0" err="1"/>
              <a:t>recognised</a:t>
            </a:r>
            <a:r>
              <a:rPr lang="en-US" sz="1400" dirty="0"/>
              <a:t> intuitively by physical healthcare practitioners as evidenced by staff saying “I know something is wrong, I just don’t know what”. </a:t>
            </a:r>
          </a:p>
          <a:p>
            <a:endParaRPr lang="en-US" sz="1400" dirty="0"/>
          </a:p>
          <a:p>
            <a:r>
              <a:rPr lang="en-US" sz="1400" dirty="0"/>
              <a:t>Even people without training, but who are familiar with someone’s usual </a:t>
            </a:r>
            <a:r>
              <a:rPr lang="en-US" sz="1400" dirty="0" err="1"/>
              <a:t>behaviour</a:t>
            </a:r>
            <a:r>
              <a:rPr lang="en-US" sz="1400" dirty="0"/>
              <a:t> and habits, can often sense a problem resulting in them reporting that the relative, client or child in their care “just isn’t themselves”.</a:t>
            </a:r>
            <a:br>
              <a:rPr lang="en-US" sz="1400" dirty="0"/>
            </a:br>
            <a:endParaRPr lang="en-US" sz="1400" dirty="0"/>
          </a:p>
          <a:p>
            <a:r>
              <a:rPr lang="en-US" sz="1400" dirty="0"/>
              <a:t>There is some evidence to suggest that it is possible to identify physical deterioration before hard physiological signs are present with one study by </a:t>
            </a:r>
            <a:r>
              <a:rPr lang="en-US" sz="1400" dirty="0" err="1"/>
              <a:t>Boockark</a:t>
            </a:r>
            <a:r>
              <a:rPr lang="en-US" sz="1400" dirty="0"/>
              <a:t> et al finding that “Nursing assistants' documentation of signs of illness preceded chart documentation by an average of 5 days.”</a:t>
            </a:r>
          </a:p>
          <a:p>
            <a:endParaRPr lang="en-US" sz="1400" dirty="0"/>
          </a:p>
          <a:p>
            <a:r>
              <a:rPr lang="en-US" sz="1400" dirty="0"/>
              <a:t>Geoff Cooper, Wessex PSC Programme Lead for Deterioration, has written a paper exploring the understanding of Soft Signs in the Literature and their application to Deterioration. This paper can be downloaded from the Wessex PSC website at: </a:t>
            </a:r>
            <a:r>
              <a:rPr lang="en-GB" sz="1400" dirty="0">
                <a:hlinkClick r:id="rId3"/>
              </a:rPr>
              <a:t>https://wessexahsn.org.uk/projects/357/using-soft-signs-to-identify-early-indications-of-physical-deterioration</a:t>
            </a:r>
            <a:endParaRPr lang="en-US" sz="1400" dirty="0"/>
          </a:p>
        </p:txBody>
      </p:sp>
      <p:sp>
        <p:nvSpPr>
          <p:cNvPr id="5" name="Rectangle 4">
            <a:extLst>
              <a:ext uri="{FF2B5EF4-FFF2-40B4-BE49-F238E27FC236}">
                <a16:creationId xmlns:a16="http://schemas.microsoft.com/office/drawing/2014/main" id="{636CB9E6-77AB-4019-9EF6-D1A51A60DCC6}"/>
              </a:ext>
            </a:extLst>
          </p:cNvPr>
          <p:cNvSpPr/>
          <p:nvPr/>
        </p:nvSpPr>
        <p:spPr>
          <a:xfrm>
            <a:off x="988968" y="805156"/>
            <a:ext cx="7558391" cy="400110"/>
          </a:xfrm>
          <a:prstGeom prst="rect">
            <a:avLst/>
          </a:prstGeom>
        </p:spPr>
        <p:txBody>
          <a:bodyPr wrap="square">
            <a:spAutoFit/>
          </a:bodyPr>
          <a:lstStyle/>
          <a:p>
            <a:r>
              <a:rPr lang="en-US" sz="2000" b="1">
                <a:solidFill>
                  <a:schemeClr val="accent1"/>
                </a:solidFill>
              </a:rPr>
              <a:t>Using Soft Signs to Identify early indications of Physical Deterioration</a:t>
            </a:r>
          </a:p>
        </p:txBody>
      </p:sp>
    </p:spTree>
    <p:extLst>
      <p:ext uri="{BB962C8B-B14F-4D97-AF65-F5344CB8AC3E}">
        <p14:creationId xmlns:p14="http://schemas.microsoft.com/office/powerpoint/2010/main" val="358458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157300-59EB-4F52-AA31-615EA2CEDB8B}"/>
              </a:ext>
            </a:extLst>
          </p:cNvPr>
          <p:cNvPicPr>
            <a:picLocks noChangeAspect="1"/>
          </p:cNvPicPr>
          <p:nvPr/>
        </p:nvPicPr>
        <p:blipFill>
          <a:blip r:embed="rId2"/>
          <a:stretch>
            <a:fillRect/>
          </a:stretch>
        </p:blipFill>
        <p:spPr>
          <a:xfrm>
            <a:off x="112199" y="523574"/>
            <a:ext cx="4655965" cy="5878893"/>
          </a:xfrm>
          <a:prstGeom prst="rect">
            <a:avLst/>
          </a:prstGeom>
        </p:spPr>
      </p:pic>
      <p:pic>
        <p:nvPicPr>
          <p:cNvPr id="3" name="Picture 2">
            <a:extLst>
              <a:ext uri="{FF2B5EF4-FFF2-40B4-BE49-F238E27FC236}">
                <a16:creationId xmlns:a16="http://schemas.microsoft.com/office/drawing/2014/main" id="{646C6758-536E-4DBA-8B15-52CD8862FEB3}"/>
              </a:ext>
            </a:extLst>
          </p:cNvPr>
          <p:cNvPicPr>
            <a:picLocks noChangeAspect="1"/>
          </p:cNvPicPr>
          <p:nvPr/>
        </p:nvPicPr>
        <p:blipFill>
          <a:blip r:embed="rId3"/>
          <a:stretch>
            <a:fillRect/>
          </a:stretch>
        </p:blipFill>
        <p:spPr>
          <a:xfrm>
            <a:off x="4450593" y="757648"/>
            <a:ext cx="4519726" cy="5803655"/>
          </a:xfrm>
          <a:prstGeom prst="rect">
            <a:avLst/>
          </a:prstGeom>
        </p:spPr>
      </p:pic>
      <p:cxnSp>
        <p:nvCxnSpPr>
          <p:cNvPr id="4" name="Straight Connector 3">
            <a:extLst>
              <a:ext uri="{FF2B5EF4-FFF2-40B4-BE49-F238E27FC236}">
                <a16:creationId xmlns:a16="http://schemas.microsoft.com/office/drawing/2014/main" id="{D34349CD-A4E1-450F-8955-15DB928049CE}"/>
              </a:ext>
            </a:extLst>
          </p:cNvPr>
          <p:cNvCxnSpPr/>
          <p:nvPr/>
        </p:nvCxnSpPr>
        <p:spPr>
          <a:xfrm>
            <a:off x="4572000"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0BDE8-4F26-49DB-96A4-B8F858B7C02D}"/>
              </a:ext>
            </a:extLst>
          </p:cNvPr>
          <p:cNvSpPr>
            <a:spLocks noGrp="1"/>
          </p:cNvSpPr>
          <p:nvPr>
            <p:ph type="sldNum" sz="quarter" idx="12"/>
          </p:nvPr>
        </p:nvSpPr>
        <p:spPr/>
        <p:txBody>
          <a:bodyPr/>
          <a:lstStyle/>
          <a:p>
            <a:fld id="{BC03EB51-2E59-4B18-BED2-D8B384E257A9}" type="slidenum">
              <a:rPr lang="en-GB" smtClean="0"/>
              <a:pPr/>
              <a:t>19</a:t>
            </a:fld>
            <a:endParaRPr lang="en-GB"/>
          </a:p>
        </p:txBody>
      </p:sp>
      <p:sp>
        <p:nvSpPr>
          <p:cNvPr id="6" name="TextBox 5">
            <a:extLst>
              <a:ext uri="{FF2B5EF4-FFF2-40B4-BE49-F238E27FC236}">
                <a16:creationId xmlns:a16="http://schemas.microsoft.com/office/drawing/2014/main" id="{91BD49FE-13B7-4A8B-B971-87202CC83EE7}"/>
              </a:ext>
            </a:extLst>
          </p:cNvPr>
          <p:cNvSpPr txBox="1"/>
          <p:nvPr/>
        </p:nvSpPr>
        <p:spPr>
          <a:xfrm>
            <a:off x="378555" y="844750"/>
            <a:ext cx="3997280" cy="369332"/>
          </a:xfrm>
          <a:prstGeom prst="rect">
            <a:avLst/>
          </a:prstGeom>
          <a:solidFill>
            <a:schemeClr val="bg1"/>
          </a:solidFill>
        </p:spPr>
        <p:txBody>
          <a:bodyPr wrap="square" lIns="0" tIns="0" rIns="0" bIns="0" rtlCol="0">
            <a:spAutoFit/>
          </a:bodyPr>
          <a:lstStyle/>
          <a:p>
            <a:r>
              <a:rPr lang="en-GB" sz="800" dirty="0">
                <a:solidFill>
                  <a:schemeClr val="bg2">
                    <a:lumMod val="25000"/>
                  </a:schemeClr>
                </a:solidFill>
                <a:cs typeface="Arial" panose="020B0604020202020204" pitchFamily="34" charset="0"/>
              </a:rPr>
              <a:t> </a:t>
            </a:r>
            <a:r>
              <a:rPr lang="en-US" sz="800" dirty="0"/>
              <a:t>As a carer, you spend time with your clients and can get to know them very well. Sometimes it can be obvious that someone is unwell. Other times the signs might be much harder to spot.</a:t>
            </a:r>
          </a:p>
          <a:p>
            <a:endParaRPr lang="en-GB" sz="800" dirty="0">
              <a:solidFill>
                <a:schemeClr val="bg2">
                  <a:lumMod val="25000"/>
                </a:schemeClr>
              </a:solidFill>
              <a:cs typeface="Arial" panose="020B0604020202020204" pitchFamily="34" charset="0"/>
            </a:endParaRPr>
          </a:p>
        </p:txBody>
      </p:sp>
      <p:sp>
        <p:nvSpPr>
          <p:cNvPr id="8" name="TextBox 7">
            <a:extLst>
              <a:ext uri="{FF2B5EF4-FFF2-40B4-BE49-F238E27FC236}">
                <a16:creationId xmlns:a16="http://schemas.microsoft.com/office/drawing/2014/main" id="{9E152262-B439-4911-B6C8-50A56BA9D2C9}"/>
              </a:ext>
            </a:extLst>
          </p:cNvPr>
          <p:cNvSpPr txBox="1"/>
          <p:nvPr/>
        </p:nvSpPr>
        <p:spPr>
          <a:xfrm>
            <a:off x="378555" y="1535258"/>
            <a:ext cx="3997280" cy="492443"/>
          </a:xfrm>
          <a:prstGeom prst="rect">
            <a:avLst/>
          </a:prstGeom>
          <a:solidFill>
            <a:schemeClr val="bg1"/>
          </a:solidFill>
        </p:spPr>
        <p:txBody>
          <a:bodyPr wrap="square" lIns="0" tIns="0" rIns="0" bIns="0" rtlCol="0">
            <a:spAutoFit/>
          </a:bodyPr>
          <a:lstStyle/>
          <a:p>
            <a:r>
              <a:rPr lang="en-US" sz="800">
                <a:solidFill>
                  <a:schemeClr val="bg2">
                    <a:lumMod val="25000"/>
                  </a:schemeClr>
                </a:solidFill>
                <a:cs typeface="Arial" panose="020B0604020202020204" pitchFamily="34" charset="0"/>
              </a:rPr>
              <a:t>Soft signs are the early indicators that someone might be becoming unwell. You do not</a:t>
            </a:r>
          </a:p>
          <a:p>
            <a:r>
              <a:rPr lang="en-US" sz="800">
                <a:solidFill>
                  <a:schemeClr val="bg2">
                    <a:lumMod val="25000"/>
                  </a:schemeClr>
                </a:solidFill>
                <a:cs typeface="Arial" panose="020B0604020202020204" pitchFamily="34" charset="0"/>
              </a:rPr>
              <a:t>have to be a health care professional to </a:t>
            </a:r>
            <a:r>
              <a:rPr lang="en-US" sz="800" err="1">
                <a:solidFill>
                  <a:schemeClr val="bg2">
                    <a:lumMod val="25000"/>
                  </a:schemeClr>
                </a:solidFill>
                <a:cs typeface="Arial" panose="020B0604020202020204" pitchFamily="34" charset="0"/>
              </a:rPr>
              <a:t>recognise</a:t>
            </a:r>
            <a:r>
              <a:rPr lang="en-US" sz="800">
                <a:solidFill>
                  <a:schemeClr val="bg2">
                    <a:lumMod val="25000"/>
                  </a:schemeClr>
                </a:solidFill>
                <a:cs typeface="Arial" panose="020B0604020202020204" pitchFamily="34" charset="0"/>
              </a:rPr>
              <a:t> these signs and as a carer you are</a:t>
            </a:r>
          </a:p>
          <a:p>
            <a:r>
              <a:rPr lang="en-US" sz="800">
                <a:solidFill>
                  <a:schemeClr val="bg2">
                    <a:lumMod val="25000"/>
                  </a:schemeClr>
                </a:solidFill>
                <a:cs typeface="Arial" panose="020B0604020202020204" pitchFamily="34" charset="0"/>
              </a:rPr>
              <a:t>ideally placed to </a:t>
            </a:r>
            <a:r>
              <a:rPr lang="en-US" sz="800" err="1">
                <a:solidFill>
                  <a:schemeClr val="bg2">
                    <a:lumMod val="25000"/>
                  </a:schemeClr>
                </a:solidFill>
                <a:cs typeface="Arial" panose="020B0604020202020204" pitchFamily="34" charset="0"/>
              </a:rPr>
              <a:t>recognise</a:t>
            </a:r>
            <a:r>
              <a:rPr lang="en-US" sz="800">
                <a:solidFill>
                  <a:schemeClr val="bg2">
                    <a:lumMod val="25000"/>
                  </a:schemeClr>
                </a:solidFill>
                <a:cs typeface="Arial" panose="020B0604020202020204" pitchFamily="34" charset="0"/>
              </a:rPr>
              <a:t> small changes in your client. Often family and friends will</a:t>
            </a:r>
          </a:p>
          <a:p>
            <a:r>
              <a:rPr lang="en-US" sz="800">
                <a:solidFill>
                  <a:schemeClr val="bg2">
                    <a:lumMod val="25000"/>
                  </a:schemeClr>
                </a:solidFill>
                <a:cs typeface="Arial" panose="020B0604020202020204" pitchFamily="34" charset="0"/>
              </a:rPr>
              <a:t>pick up on the subtle changes in a person’s </a:t>
            </a:r>
            <a:r>
              <a:rPr lang="en-US" sz="800" err="1">
                <a:solidFill>
                  <a:schemeClr val="bg2">
                    <a:lumMod val="25000"/>
                  </a:schemeClr>
                </a:solidFill>
                <a:cs typeface="Arial" panose="020B0604020202020204" pitchFamily="34" charset="0"/>
              </a:rPr>
              <a:t>behaviour</a:t>
            </a:r>
            <a:r>
              <a:rPr lang="en-US" sz="800">
                <a:solidFill>
                  <a:schemeClr val="bg2">
                    <a:lumMod val="25000"/>
                  </a:schemeClr>
                </a:solidFill>
                <a:cs typeface="Arial" panose="020B0604020202020204" pitchFamily="34" charset="0"/>
              </a:rPr>
              <a:t>, manner or appearance.</a:t>
            </a:r>
            <a:endParaRPr lang="en-GB" sz="800">
              <a:solidFill>
                <a:schemeClr val="bg2">
                  <a:lumMod val="25000"/>
                </a:schemeClr>
              </a:solidFill>
              <a:cs typeface="Arial" panose="020B0604020202020204" pitchFamily="34" charset="0"/>
            </a:endParaRPr>
          </a:p>
        </p:txBody>
      </p:sp>
      <p:sp>
        <p:nvSpPr>
          <p:cNvPr id="10" name="TextBox 9">
            <a:extLst>
              <a:ext uri="{FF2B5EF4-FFF2-40B4-BE49-F238E27FC236}">
                <a16:creationId xmlns:a16="http://schemas.microsoft.com/office/drawing/2014/main" id="{D896C2B3-1C60-4D70-80C0-F7E8A565159B}"/>
              </a:ext>
            </a:extLst>
          </p:cNvPr>
          <p:cNvSpPr txBox="1"/>
          <p:nvPr/>
        </p:nvSpPr>
        <p:spPr>
          <a:xfrm>
            <a:off x="4768165" y="848916"/>
            <a:ext cx="3997280" cy="738664"/>
          </a:xfrm>
          <a:prstGeom prst="rect">
            <a:avLst/>
          </a:prstGeom>
          <a:solidFill>
            <a:schemeClr val="bg1"/>
          </a:solidFill>
        </p:spPr>
        <p:txBody>
          <a:bodyPr wrap="square" lIns="0" tIns="0" rIns="0" bIns="0" rtlCol="0">
            <a:spAutoFit/>
          </a:bodyPr>
          <a:lstStyle/>
          <a:p>
            <a:r>
              <a:rPr lang="en-US" sz="800">
                <a:solidFill>
                  <a:schemeClr val="bg2">
                    <a:lumMod val="25000"/>
                  </a:schemeClr>
                </a:solidFill>
                <a:cs typeface="Arial" panose="020B0604020202020204" pitchFamily="34" charset="0"/>
              </a:rPr>
              <a:t>Some soft signs are universal – for example new onset shortness of breath or decreased</a:t>
            </a:r>
          </a:p>
          <a:p>
            <a:r>
              <a:rPr lang="en-US" sz="800">
                <a:solidFill>
                  <a:schemeClr val="bg2">
                    <a:lumMod val="25000"/>
                  </a:schemeClr>
                </a:solidFill>
                <a:cs typeface="Arial" panose="020B0604020202020204" pitchFamily="34" charset="0"/>
              </a:rPr>
              <a:t>urine output. Others may be unique to that particular person, for example a sudden</a:t>
            </a:r>
          </a:p>
          <a:p>
            <a:r>
              <a:rPr lang="en-US" sz="800">
                <a:solidFill>
                  <a:schemeClr val="bg2">
                    <a:lumMod val="25000"/>
                  </a:schemeClr>
                </a:solidFill>
                <a:cs typeface="Arial" panose="020B0604020202020204" pitchFamily="34" charset="0"/>
              </a:rPr>
              <a:t>inability to participate in activities they enjoy like doing the crossword, a particular</a:t>
            </a:r>
          </a:p>
          <a:p>
            <a:r>
              <a:rPr lang="en-US" sz="800">
                <a:solidFill>
                  <a:schemeClr val="bg2">
                    <a:lumMod val="25000"/>
                  </a:schemeClr>
                </a:solidFill>
                <a:cs typeface="Arial" panose="020B0604020202020204" pitchFamily="34" charset="0"/>
              </a:rPr>
              <a:t>change in </a:t>
            </a:r>
            <a:r>
              <a:rPr lang="en-US" sz="800" err="1">
                <a:solidFill>
                  <a:schemeClr val="bg2">
                    <a:lumMod val="25000"/>
                  </a:schemeClr>
                </a:solidFill>
                <a:cs typeface="Arial" panose="020B0604020202020204" pitchFamily="34" charset="0"/>
              </a:rPr>
              <a:t>behaviour</a:t>
            </a:r>
            <a:r>
              <a:rPr lang="en-US" sz="800">
                <a:solidFill>
                  <a:schemeClr val="bg2">
                    <a:lumMod val="25000"/>
                  </a:schemeClr>
                </a:solidFill>
                <a:cs typeface="Arial" panose="020B0604020202020204" pitchFamily="34" charset="0"/>
              </a:rPr>
              <a:t> such as withdrawal, agitation or hyperactivity. By getting to know</a:t>
            </a:r>
          </a:p>
          <a:p>
            <a:r>
              <a:rPr lang="en-US" sz="800">
                <a:solidFill>
                  <a:schemeClr val="bg2">
                    <a:lumMod val="25000"/>
                  </a:schemeClr>
                </a:solidFill>
                <a:cs typeface="Arial" panose="020B0604020202020204" pitchFamily="34" charset="0"/>
              </a:rPr>
              <a:t>your client, speaking with their family, friends and carers, you can build up a picture of</a:t>
            </a:r>
          </a:p>
          <a:p>
            <a:r>
              <a:rPr lang="en-US" sz="800">
                <a:solidFill>
                  <a:schemeClr val="bg2">
                    <a:lumMod val="25000"/>
                  </a:schemeClr>
                </a:solidFill>
                <a:cs typeface="Arial" panose="020B0604020202020204" pitchFamily="34" charset="0"/>
              </a:rPr>
              <a:t>soft signs that are significant to each particular client.</a:t>
            </a:r>
            <a:endParaRPr lang="en-GB" sz="800">
              <a:solidFill>
                <a:schemeClr val="bg2">
                  <a:lumMod val="25000"/>
                </a:schemeClr>
              </a:solidFill>
              <a:cs typeface="Arial" panose="020B0604020202020204" pitchFamily="34" charset="0"/>
            </a:endParaRPr>
          </a:p>
        </p:txBody>
      </p:sp>
      <p:sp>
        <p:nvSpPr>
          <p:cNvPr id="11" name="Diamond 10">
            <a:extLst>
              <a:ext uri="{FF2B5EF4-FFF2-40B4-BE49-F238E27FC236}">
                <a16:creationId xmlns:a16="http://schemas.microsoft.com/office/drawing/2014/main" id="{BAD9DEDB-67E2-49A7-9F32-6652CE1C5D65}"/>
              </a:ext>
            </a:extLst>
          </p:cNvPr>
          <p:cNvSpPr>
            <a:spLocks noChangeAspect="1"/>
          </p:cNvSpPr>
          <p:nvPr/>
        </p:nvSpPr>
        <p:spPr>
          <a:xfrm>
            <a:off x="7472221" y="4789885"/>
            <a:ext cx="1369964" cy="1368000"/>
          </a:xfrm>
          <a:prstGeom prst="diamond">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800" dirty="0">
              <a:solidFill>
                <a:schemeClr val="bg2">
                  <a:lumMod val="25000"/>
                </a:schemeClr>
              </a:solidFill>
            </a:endParaRPr>
          </a:p>
          <a:p>
            <a:pPr algn="ctr"/>
            <a:r>
              <a:rPr lang="en-GB" sz="800" dirty="0">
                <a:solidFill>
                  <a:schemeClr val="bg2">
                    <a:lumMod val="25000"/>
                  </a:schemeClr>
                </a:solidFill>
              </a:rPr>
              <a:t>Any concern from</a:t>
            </a:r>
          </a:p>
          <a:p>
            <a:pPr algn="ctr"/>
            <a:r>
              <a:rPr lang="en-GB" sz="800" dirty="0">
                <a:solidFill>
                  <a:schemeClr val="bg2">
                    <a:lumMod val="25000"/>
                  </a:schemeClr>
                </a:solidFill>
              </a:rPr>
              <a:t>the client,</a:t>
            </a:r>
          </a:p>
          <a:p>
            <a:pPr algn="ctr"/>
            <a:r>
              <a:rPr lang="en-GB" sz="800" dirty="0">
                <a:solidFill>
                  <a:schemeClr val="bg2">
                    <a:lumMod val="25000"/>
                  </a:schemeClr>
                </a:solidFill>
              </a:rPr>
              <a:t>family or carers</a:t>
            </a:r>
          </a:p>
          <a:p>
            <a:pPr algn="ctr"/>
            <a:r>
              <a:rPr lang="en-GB" sz="800" dirty="0">
                <a:solidFill>
                  <a:schemeClr val="bg2">
                    <a:lumMod val="25000"/>
                  </a:schemeClr>
                </a:solidFill>
              </a:rPr>
              <a:t>that the client is</a:t>
            </a:r>
          </a:p>
          <a:p>
            <a:pPr algn="ctr"/>
            <a:r>
              <a:rPr lang="en-GB" sz="800" dirty="0">
                <a:solidFill>
                  <a:schemeClr val="bg2">
                    <a:lumMod val="25000"/>
                  </a:schemeClr>
                </a:solidFill>
              </a:rPr>
              <a:t> not as well as</a:t>
            </a:r>
          </a:p>
          <a:p>
            <a:pPr algn="ctr"/>
            <a:r>
              <a:rPr lang="en-GB" sz="800" dirty="0">
                <a:solidFill>
                  <a:schemeClr val="bg2">
                    <a:lumMod val="25000"/>
                  </a:schemeClr>
                </a:solidFill>
              </a:rPr>
              <a:t> normal</a:t>
            </a:r>
          </a:p>
        </p:txBody>
      </p:sp>
    </p:spTree>
    <p:extLst>
      <p:ext uri="{BB962C8B-B14F-4D97-AF65-F5344CB8AC3E}">
        <p14:creationId xmlns:p14="http://schemas.microsoft.com/office/powerpoint/2010/main" val="41103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6C759D-3C51-4D4D-9D53-64689F3D9EFD}"/>
              </a:ext>
            </a:extLst>
          </p:cNvPr>
          <p:cNvSpPr>
            <a:spLocks noGrp="1"/>
          </p:cNvSpPr>
          <p:nvPr>
            <p:ph type="sldNum" sz="quarter" idx="12"/>
          </p:nvPr>
        </p:nvSpPr>
        <p:spPr/>
        <p:txBody>
          <a:bodyPr/>
          <a:lstStyle/>
          <a:p>
            <a:fld id="{BC03EB51-2E59-4B18-BED2-D8B384E257A9}" type="slidenum">
              <a:rPr lang="en-GB" smtClean="0"/>
              <a:pPr/>
              <a:t>2</a:t>
            </a:fld>
            <a:endParaRPr lang="en-GB"/>
          </a:p>
        </p:txBody>
      </p:sp>
      <p:grpSp>
        <p:nvGrpSpPr>
          <p:cNvPr id="9" name="Group 8">
            <a:extLst>
              <a:ext uri="{FF2B5EF4-FFF2-40B4-BE49-F238E27FC236}">
                <a16:creationId xmlns:a16="http://schemas.microsoft.com/office/drawing/2014/main" id="{CF1FA45A-0EA1-49AB-802A-D1975DD5EBAB}"/>
              </a:ext>
            </a:extLst>
          </p:cNvPr>
          <p:cNvGrpSpPr/>
          <p:nvPr/>
        </p:nvGrpSpPr>
        <p:grpSpPr>
          <a:xfrm>
            <a:off x="236866" y="813396"/>
            <a:ext cx="8841004" cy="5983644"/>
            <a:chOff x="236866" y="813396"/>
            <a:chExt cx="8841004" cy="5983644"/>
          </a:xfrm>
        </p:grpSpPr>
        <p:sp>
          <p:nvSpPr>
            <p:cNvPr id="2" name="TextBox 1">
              <a:extLst>
                <a:ext uri="{FF2B5EF4-FFF2-40B4-BE49-F238E27FC236}">
                  <a16:creationId xmlns:a16="http://schemas.microsoft.com/office/drawing/2014/main" id="{58914C97-6D62-4C67-BE48-DAB3A56098A6}"/>
                </a:ext>
              </a:extLst>
            </p:cNvPr>
            <p:cNvSpPr txBox="1"/>
            <p:nvPr/>
          </p:nvSpPr>
          <p:spPr>
            <a:xfrm>
              <a:off x="640080" y="1453146"/>
              <a:ext cx="7863839" cy="4708981"/>
            </a:xfrm>
            <a:prstGeom prst="rect">
              <a:avLst/>
            </a:prstGeom>
            <a:noFill/>
          </p:spPr>
          <p:txBody>
            <a:bodyPr wrap="square" rtlCol="0">
              <a:spAutoFit/>
            </a:bodyPr>
            <a:lstStyle/>
            <a:p>
              <a:r>
                <a:rPr lang="en-GB" sz="1200" dirty="0"/>
                <a:t>These slides have been developed as a resource for people seeking to implement RESTORE2</a:t>
              </a:r>
              <a:r>
                <a:rPr lang="en-GB" sz="1200" i="1" dirty="0"/>
                <a:t>mini</a:t>
              </a:r>
              <a:r>
                <a:rPr lang="en-GB" sz="1200" dirty="0"/>
                <a:t>.</a:t>
              </a:r>
            </a:p>
            <a:p>
              <a:endParaRPr lang="en-GB" sz="1200" dirty="0"/>
            </a:p>
            <a:p>
              <a:r>
                <a:rPr lang="en-GB" sz="1200" dirty="0"/>
                <a:t>They may be used as a standalone training resource or in conjunction with the RESTORE2 “Rollout Handbook” (April 2020). The Handbook refers to the full version of RESTORE2 for Care Homes which includes references to the National Early Warning Score (NEWS2) in those settings. </a:t>
              </a:r>
            </a:p>
            <a:p>
              <a:endParaRPr lang="en-GB" sz="1200" dirty="0"/>
            </a:p>
            <a:p>
              <a:r>
                <a:rPr lang="en-GB" sz="1200" dirty="0"/>
                <a:t>RESTORE2</a:t>
              </a:r>
              <a:r>
                <a:rPr lang="en-GB" sz="1200" i="1" dirty="0"/>
                <a:t>mini</a:t>
              </a:r>
              <a:r>
                <a:rPr lang="en-GB" sz="1200" dirty="0"/>
                <a:t> is a Soft Signs based approach and does not include the use of NEWS2. NEWS2 and the full version of RESTORE2 are referenced in these slides to explain the development of the RESTORE2</a:t>
              </a:r>
              <a:r>
                <a:rPr lang="en-GB" sz="1200" i="1" dirty="0"/>
                <a:t>mini</a:t>
              </a:r>
              <a:r>
                <a:rPr lang="en-GB" sz="1200" dirty="0"/>
                <a:t> tool and to clarify the differences between the versions for staff who may be aware of both. Other versions of RESTORE2</a:t>
              </a:r>
              <a:r>
                <a:rPr lang="en-GB" sz="1200" i="1" dirty="0"/>
                <a:t>mini</a:t>
              </a:r>
              <a:r>
                <a:rPr lang="en-GB" sz="1200" dirty="0"/>
                <a:t> have adapted the language to suit their own care setting.</a:t>
              </a:r>
              <a:endParaRPr lang="en-GB" sz="1200" i="1" dirty="0"/>
            </a:p>
            <a:p>
              <a:endParaRPr lang="en-GB" sz="1200" dirty="0"/>
            </a:p>
            <a:p>
              <a:r>
                <a:rPr lang="en-GB" sz="1200" dirty="0"/>
                <a:t>Some relevant “Managing Deterioration” videos are referenced on the relevant slides. The short 3 minute videos from Health Education England may be used as a teaching aid during a training session or referred to as an available resource for future use. </a:t>
              </a:r>
            </a:p>
            <a:p>
              <a:endParaRPr lang="en-GB" sz="1200" dirty="0"/>
            </a:p>
            <a:p>
              <a:r>
                <a:rPr lang="en-GB" sz="1200" dirty="0"/>
                <a:t>These slides may be adapted by presenters as long as the content of the tools themselves are not amended in any way. This includes NEWS2, RESTORE2, SBARD and any other tools referred to.</a:t>
              </a:r>
            </a:p>
            <a:p>
              <a:endParaRPr lang="en-GB" sz="1200" dirty="0"/>
            </a:p>
            <a:p>
              <a:r>
                <a:rPr lang="en-GB" sz="1200" dirty="0"/>
                <a:t>Some other Care Home resources are signposted via some relevant Wessex PSC webpages. Presenters may wish to adapt the slides to point to other sites as well as, or instead of, the Wessex PSC information.</a:t>
              </a:r>
            </a:p>
            <a:p>
              <a:endParaRPr lang="en-GB" sz="1200" dirty="0"/>
            </a:p>
            <a:p>
              <a:r>
                <a:rPr lang="en-GB" sz="1200" dirty="0"/>
                <a:t>We hope you find these resources helpful to your work. Constructive feedback is always welcome to improve our materials, comments to geoff.cooper@wessexahsn.net</a:t>
              </a:r>
            </a:p>
            <a:p>
              <a:endParaRPr lang="en-GB" sz="1200" dirty="0"/>
            </a:p>
            <a:p>
              <a:r>
                <a:rPr lang="en-GB" sz="1200" dirty="0"/>
                <a:t>Wessex PSC v6 - 18/11/2020</a:t>
              </a:r>
            </a:p>
          </p:txBody>
        </p:sp>
        <p:sp>
          <p:nvSpPr>
            <p:cNvPr id="3" name="TextBox 2">
              <a:extLst>
                <a:ext uri="{FF2B5EF4-FFF2-40B4-BE49-F238E27FC236}">
                  <a16:creationId xmlns:a16="http://schemas.microsoft.com/office/drawing/2014/main" id="{76EEF230-E2A3-40DC-A2B3-AD3CEF75B0AC}"/>
                </a:ext>
              </a:extLst>
            </p:cNvPr>
            <p:cNvSpPr txBox="1"/>
            <p:nvPr/>
          </p:nvSpPr>
          <p:spPr>
            <a:xfrm>
              <a:off x="1979302" y="813396"/>
              <a:ext cx="5185394" cy="400110"/>
            </a:xfrm>
            <a:prstGeom prst="rect">
              <a:avLst/>
            </a:prstGeom>
            <a:noFill/>
          </p:spPr>
          <p:txBody>
            <a:bodyPr wrap="none" rtlCol="0">
              <a:spAutoFit/>
            </a:bodyPr>
            <a:lstStyle/>
            <a:p>
              <a:r>
                <a:rPr lang="en-GB" sz="2000" b="1"/>
                <a:t>Information for Presenters using this slide deck</a:t>
              </a:r>
            </a:p>
          </p:txBody>
        </p:sp>
        <p:sp>
          <p:nvSpPr>
            <p:cNvPr id="6" name="Rectangle 5">
              <a:extLst>
                <a:ext uri="{FF2B5EF4-FFF2-40B4-BE49-F238E27FC236}">
                  <a16:creationId xmlns:a16="http://schemas.microsoft.com/office/drawing/2014/main" id="{693D12D9-2463-49E6-924A-C43273DEC55E}"/>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6784C71-57CA-4AA5-B2A8-EE15E9C35A0B}"/>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lose up of a logo&#10;&#10;Description automatically generated">
              <a:extLst>
                <a:ext uri="{FF2B5EF4-FFF2-40B4-BE49-F238E27FC236}">
                  <a16:creationId xmlns:a16="http://schemas.microsoft.com/office/drawing/2014/main" id="{87620BFD-C8A9-4650-BFED-401E1E231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053" y="6044839"/>
              <a:ext cx="1358726" cy="690500"/>
            </a:xfrm>
            <a:prstGeom prst="rect">
              <a:avLst/>
            </a:prstGeom>
          </p:spPr>
        </p:pic>
      </p:grpSp>
    </p:spTree>
    <p:extLst>
      <p:ext uri="{BB962C8B-B14F-4D97-AF65-F5344CB8AC3E}">
        <p14:creationId xmlns:p14="http://schemas.microsoft.com/office/powerpoint/2010/main" val="286719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24A5AC-0AC2-4FB7-9394-BED394136B0C}"/>
              </a:ext>
            </a:extLst>
          </p:cNvPr>
          <p:cNvPicPr>
            <a:picLocks noChangeAspect="1"/>
          </p:cNvPicPr>
          <p:nvPr/>
        </p:nvPicPr>
        <p:blipFill>
          <a:blip r:embed="rId2"/>
          <a:stretch>
            <a:fillRect/>
          </a:stretch>
        </p:blipFill>
        <p:spPr>
          <a:xfrm>
            <a:off x="141031" y="942075"/>
            <a:ext cx="3520999" cy="3726159"/>
          </a:xfrm>
          <a:prstGeom prst="rect">
            <a:avLst/>
          </a:prstGeom>
        </p:spPr>
      </p:pic>
      <p:sp>
        <p:nvSpPr>
          <p:cNvPr id="2" name="Slide Number Placeholder 1">
            <a:extLst>
              <a:ext uri="{FF2B5EF4-FFF2-40B4-BE49-F238E27FC236}">
                <a16:creationId xmlns:a16="http://schemas.microsoft.com/office/drawing/2014/main" id="{875CE3DE-1463-4A18-A213-75F849ECF222}"/>
              </a:ext>
            </a:extLst>
          </p:cNvPr>
          <p:cNvSpPr>
            <a:spLocks noGrp="1"/>
          </p:cNvSpPr>
          <p:nvPr>
            <p:ph type="sldNum" sz="quarter" idx="12"/>
          </p:nvPr>
        </p:nvSpPr>
        <p:spPr>
          <a:xfrm>
            <a:off x="4236491" y="6556075"/>
            <a:ext cx="392329" cy="299202"/>
          </a:xfrm>
        </p:spPr>
        <p:txBody>
          <a:bodyPr/>
          <a:lstStyle/>
          <a:p>
            <a:fld id="{BC03EB51-2E59-4B18-BED2-D8B384E257A9}" type="slidenum">
              <a:rPr lang="en-GB" smtClean="0"/>
              <a:pPr/>
              <a:t>20</a:t>
            </a:fld>
            <a:endParaRPr lang="en-GB"/>
          </a:p>
        </p:txBody>
      </p:sp>
      <p:pic>
        <p:nvPicPr>
          <p:cNvPr id="6" name="Picture 5">
            <a:extLst>
              <a:ext uri="{FF2B5EF4-FFF2-40B4-BE49-F238E27FC236}">
                <a16:creationId xmlns:a16="http://schemas.microsoft.com/office/drawing/2014/main" id="{426A6B2C-A486-4AB6-AC21-DC3DB74819AD}"/>
              </a:ext>
            </a:extLst>
          </p:cNvPr>
          <p:cNvPicPr>
            <a:picLocks noChangeAspect="1"/>
          </p:cNvPicPr>
          <p:nvPr/>
        </p:nvPicPr>
        <p:blipFill>
          <a:blip r:embed="rId3"/>
          <a:stretch>
            <a:fillRect/>
          </a:stretch>
        </p:blipFill>
        <p:spPr>
          <a:xfrm>
            <a:off x="1811907" y="2735566"/>
            <a:ext cx="3492101" cy="3991757"/>
          </a:xfrm>
          <a:prstGeom prst="rect">
            <a:avLst/>
          </a:prstGeom>
        </p:spPr>
      </p:pic>
      <p:pic>
        <p:nvPicPr>
          <p:cNvPr id="8" name="Picture 7">
            <a:extLst>
              <a:ext uri="{FF2B5EF4-FFF2-40B4-BE49-F238E27FC236}">
                <a16:creationId xmlns:a16="http://schemas.microsoft.com/office/drawing/2014/main" id="{6231A295-11C2-4C12-AD4D-99CBF0E53DC0}"/>
              </a:ext>
            </a:extLst>
          </p:cNvPr>
          <p:cNvPicPr>
            <a:picLocks noChangeAspect="1"/>
          </p:cNvPicPr>
          <p:nvPr/>
        </p:nvPicPr>
        <p:blipFill>
          <a:blip r:embed="rId4"/>
          <a:stretch>
            <a:fillRect/>
          </a:stretch>
        </p:blipFill>
        <p:spPr>
          <a:xfrm>
            <a:off x="5470248" y="897875"/>
            <a:ext cx="3526544" cy="2461927"/>
          </a:xfrm>
          <a:prstGeom prst="rect">
            <a:avLst/>
          </a:prstGeom>
        </p:spPr>
      </p:pic>
      <p:pic>
        <p:nvPicPr>
          <p:cNvPr id="9" name="Picture 8">
            <a:extLst>
              <a:ext uri="{FF2B5EF4-FFF2-40B4-BE49-F238E27FC236}">
                <a16:creationId xmlns:a16="http://schemas.microsoft.com/office/drawing/2014/main" id="{9919C29B-FF67-4491-A00E-A16AD8CB6924}"/>
              </a:ext>
            </a:extLst>
          </p:cNvPr>
          <p:cNvPicPr>
            <a:picLocks noChangeAspect="1"/>
          </p:cNvPicPr>
          <p:nvPr/>
        </p:nvPicPr>
        <p:blipFill>
          <a:blip r:embed="rId5"/>
          <a:stretch>
            <a:fillRect/>
          </a:stretch>
        </p:blipFill>
        <p:spPr>
          <a:xfrm>
            <a:off x="5475793" y="3342384"/>
            <a:ext cx="3520999" cy="3448916"/>
          </a:xfrm>
          <a:prstGeom prst="rect">
            <a:avLst/>
          </a:prstGeom>
        </p:spPr>
      </p:pic>
      <p:pic>
        <p:nvPicPr>
          <p:cNvPr id="10" name="Picture 9">
            <a:extLst>
              <a:ext uri="{FF2B5EF4-FFF2-40B4-BE49-F238E27FC236}">
                <a16:creationId xmlns:a16="http://schemas.microsoft.com/office/drawing/2014/main" id="{BFA16486-B86E-458D-8B1D-E6909FCEEBDA}"/>
              </a:ext>
            </a:extLst>
          </p:cNvPr>
          <p:cNvPicPr>
            <a:picLocks noChangeAspect="1"/>
          </p:cNvPicPr>
          <p:nvPr/>
        </p:nvPicPr>
        <p:blipFill>
          <a:blip r:embed="rId6"/>
          <a:stretch>
            <a:fillRect/>
          </a:stretch>
        </p:blipFill>
        <p:spPr>
          <a:xfrm>
            <a:off x="315304" y="113304"/>
            <a:ext cx="4584202" cy="726944"/>
          </a:xfrm>
          <a:prstGeom prst="rect">
            <a:avLst/>
          </a:prstGeom>
        </p:spPr>
      </p:pic>
      <p:sp>
        <p:nvSpPr>
          <p:cNvPr id="12" name="TextBox 11">
            <a:extLst>
              <a:ext uri="{FF2B5EF4-FFF2-40B4-BE49-F238E27FC236}">
                <a16:creationId xmlns:a16="http://schemas.microsoft.com/office/drawing/2014/main" id="{EAE80E83-04A7-42AC-BF96-86CB9E91B164}"/>
              </a:ext>
            </a:extLst>
          </p:cNvPr>
          <p:cNvSpPr txBox="1"/>
          <p:nvPr/>
        </p:nvSpPr>
        <p:spPr>
          <a:xfrm>
            <a:off x="1290138" y="159841"/>
            <a:ext cx="2498091" cy="600164"/>
          </a:xfrm>
          <a:prstGeom prst="rect">
            <a:avLst/>
          </a:prstGeom>
          <a:noFill/>
        </p:spPr>
        <p:txBody>
          <a:bodyPr wrap="square">
            <a:spAutoFit/>
          </a:bodyPr>
          <a:lstStyle/>
          <a:p>
            <a:pPr algn="ctr"/>
            <a:r>
              <a:rPr lang="en-GB" sz="1100" b="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 TAXONOMY OF SOFT SIGN INDICATORS</a:t>
            </a:r>
          </a:p>
          <a:p>
            <a:pPr algn="ctr"/>
            <a:r>
              <a:rPr lang="en-GB" sz="1100" b="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OF DETERIORATION</a:t>
            </a:r>
            <a:endParaRPr lang="en-GB" sz="1100">
              <a:solidFill>
                <a:schemeClr val="tx1">
                  <a:lumMod val="65000"/>
                  <a:lumOff val="35000"/>
                </a:schemeClr>
              </a:solidFill>
            </a:endParaRPr>
          </a:p>
        </p:txBody>
      </p:sp>
    </p:spTree>
    <p:extLst>
      <p:ext uri="{BB962C8B-B14F-4D97-AF65-F5344CB8AC3E}">
        <p14:creationId xmlns:p14="http://schemas.microsoft.com/office/powerpoint/2010/main" val="197444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08F48-302C-43DE-8ADC-E655C1AE68F1}"/>
              </a:ext>
            </a:extLst>
          </p:cNvPr>
          <p:cNvPicPr>
            <a:picLocks noChangeAspect="1"/>
          </p:cNvPicPr>
          <p:nvPr/>
        </p:nvPicPr>
        <p:blipFill>
          <a:blip r:embed="rId2"/>
          <a:stretch>
            <a:fillRect/>
          </a:stretch>
        </p:blipFill>
        <p:spPr>
          <a:xfrm>
            <a:off x="1916606" y="380039"/>
            <a:ext cx="5258534" cy="5906324"/>
          </a:xfrm>
          <a:prstGeom prst="rect">
            <a:avLst/>
          </a:prstGeom>
        </p:spPr>
      </p:pic>
      <p:sp>
        <p:nvSpPr>
          <p:cNvPr id="3" name="Slide Number Placeholder 2">
            <a:extLst>
              <a:ext uri="{FF2B5EF4-FFF2-40B4-BE49-F238E27FC236}">
                <a16:creationId xmlns:a16="http://schemas.microsoft.com/office/drawing/2014/main" id="{4F52822E-43F3-4B71-AF75-3BBAF36564C1}"/>
              </a:ext>
            </a:extLst>
          </p:cNvPr>
          <p:cNvSpPr>
            <a:spLocks noGrp="1"/>
          </p:cNvSpPr>
          <p:nvPr>
            <p:ph type="sldNum" sz="quarter" idx="12"/>
          </p:nvPr>
        </p:nvSpPr>
        <p:spPr/>
        <p:txBody>
          <a:bodyPr/>
          <a:lstStyle/>
          <a:p>
            <a:fld id="{BC03EB51-2E59-4B18-BED2-D8B384E257A9}" type="slidenum">
              <a:rPr lang="en-GB" smtClean="0"/>
              <a:pPr/>
              <a:t>21</a:t>
            </a:fld>
            <a:endParaRPr lang="en-GB"/>
          </a:p>
        </p:txBody>
      </p:sp>
      <p:sp>
        <p:nvSpPr>
          <p:cNvPr id="5" name="TextBox 4">
            <a:extLst>
              <a:ext uri="{FF2B5EF4-FFF2-40B4-BE49-F238E27FC236}">
                <a16:creationId xmlns:a16="http://schemas.microsoft.com/office/drawing/2014/main" id="{981EB2A7-1367-44D5-88F2-5693A7234B97}"/>
              </a:ext>
            </a:extLst>
          </p:cNvPr>
          <p:cNvSpPr txBox="1"/>
          <p:nvPr/>
        </p:nvSpPr>
        <p:spPr>
          <a:xfrm>
            <a:off x="2024962" y="3086377"/>
            <a:ext cx="5011563" cy="1184940"/>
          </a:xfrm>
          <a:prstGeom prst="rect">
            <a:avLst/>
          </a:prstGeom>
          <a:solidFill>
            <a:schemeClr val="bg1"/>
          </a:solidFill>
        </p:spPr>
        <p:txBody>
          <a:bodyPr wrap="square" lIns="0" tIns="0" rIns="0" bIns="0" rtlCol="0">
            <a:spAutoFit/>
          </a:bodyPr>
          <a:lstStyle/>
          <a:p>
            <a:r>
              <a:rPr lang="en-US" sz="1100"/>
              <a:t>It is good practice to ask the people you care for, ‘how are you feeling today’? Allow them time to answer the question in their own way and make a note of individual or unique soft signs in the client’s records for future reference. You should encourage friends and family to tell you if they notice any soft signs. </a:t>
            </a:r>
          </a:p>
          <a:p>
            <a:endParaRPr lang="en-US" sz="1100"/>
          </a:p>
          <a:p>
            <a:r>
              <a:rPr lang="en-US" sz="1100"/>
              <a:t>Soft signs are particularly useful for clients who have difficulty communicating or understanding information due to dementia or learning difficulties.</a:t>
            </a:r>
            <a:endParaRPr lang="en-GB" sz="1100">
              <a:solidFill>
                <a:schemeClr val="bg2">
                  <a:lumMod val="25000"/>
                </a:schemeClr>
              </a:solidFill>
              <a:cs typeface="Arial" panose="020B0604020202020204" pitchFamily="34" charset="0"/>
            </a:endParaRPr>
          </a:p>
        </p:txBody>
      </p:sp>
      <p:sp>
        <p:nvSpPr>
          <p:cNvPr id="7" name="TextBox 6">
            <a:extLst>
              <a:ext uri="{FF2B5EF4-FFF2-40B4-BE49-F238E27FC236}">
                <a16:creationId xmlns:a16="http://schemas.microsoft.com/office/drawing/2014/main" id="{E3E8D747-2137-4A4A-A7B7-D1626870E0B2}"/>
              </a:ext>
            </a:extLst>
          </p:cNvPr>
          <p:cNvSpPr txBox="1"/>
          <p:nvPr/>
        </p:nvSpPr>
        <p:spPr>
          <a:xfrm>
            <a:off x="1918529" y="4662397"/>
            <a:ext cx="5150178" cy="1754326"/>
          </a:xfrm>
          <a:prstGeom prst="rect">
            <a:avLst/>
          </a:prstGeom>
          <a:solidFill>
            <a:schemeClr val="bg1"/>
          </a:solidFill>
        </p:spPr>
        <p:txBody>
          <a:bodyPr wrap="square">
            <a:spAutoFit/>
          </a:bodyPr>
          <a:lstStyle/>
          <a:p>
            <a:r>
              <a:rPr lang="en-US" b="1">
                <a:solidFill>
                  <a:srgbClr val="12A5A5"/>
                </a:solidFill>
              </a:rPr>
              <a:t>‘By learning about soft signs, you may be able to </a:t>
            </a:r>
            <a:r>
              <a:rPr lang="en-US" b="1" err="1">
                <a:solidFill>
                  <a:srgbClr val="12A5A5"/>
                </a:solidFill>
              </a:rPr>
              <a:t>recognise</a:t>
            </a:r>
            <a:r>
              <a:rPr lang="en-US" b="1">
                <a:solidFill>
                  <a:srgbClr val="12A5A5"/>
                </a:solidFill>
              </a:rPr>
              <a:t> deterioration early and act to protect your clients from serious illness’</a:t>
            </a:r>
          </a:p>
          <a:p>
            <a:endParaRPr lang="en-US" b="1">
              <a:solidFill>
                <a:srgbClr val="12A5A5"/>
              </a:solidFill>
            </a:endParaRPr>
          </a:p>
          <a:p>
            <a:endParaRPr lang="en-US" b="1">
              <a:solidFill>
                <a:srgbClr val="12A5A5"/>
              </a:solidFill>
            </a:endParaRPr>
          </a:p>
          <a:p>
            <a:endParaRPr lang="en-GB" b="1">
              <a:solidFill>
                <a:srgbClr val="12A5A5"/>
              </a:solidFill>
            </a:endParaRPr>
          </a:p>
        </p:txBody>
      </p:sp>
    </p:spTree>
    <p:extLst>
      <p:ext uri="{BB962C8B-B14F-4D97-AF65-F5344CB8AC3E}">
        <p14:creationId xmlns:p14="http://schemas.microsoft.com/office/powerpoint/2010/main" val="323861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91F94-FAF4-4915-9D7A-913F40411A9F}"/>
              </a:ext>
            </a:extLst>
          </p:cNvPr>
          <p:cNvSpPr txBox="1"/>
          <p:nvPr/>
        </p:nvSpPr>
        <p:spPr>
          <a:xfrm>
            <a:off x="2198187" y="2377222"/>
            <a:ext cx="4355295" cy="707886"/>
          </a:xfrm>
          <a:prstGeom prst="rect">
            <a:avLst/>
          </a:prstGeom>
          <a:noFill/>
        </p:spPr>
        <p:txBody>
          <a:bodyPr wrap="none" rtlCol="0">
            <a:spAutoFit/>
          </a:bodyPr>
          <a:lstStyle/>
          <a:p>
            <a:r>
              <a:rPr lang="en-GB" sz="4000" b="1">
                <a:solidFill>
                  <a:schemeClr val="accent1"/>
                </a:solidFill>
              </a:rPr>
              <a:t>Recognising normal</a:t>
            </a:r>
          </a:p>
        </p:txBody>
      </p:sp>
      <p:pic>
        <p:nvPicPr>
          <p:cNvPr id="5" name="Picture 4">
            <a:extLst>
              <a:ext uri="{FF2B5EF4-FFF2-40B4-BE49-F238E27FC236}">
                <a16:creationId xmlns:a16="http://schemas.microsoft.com/office/drawing/2014/main" id="{775CF868-5100-4B1C-9DD1-11526E8F04B3}"/>
              </a:ext>
            </a:extLst>
          </p:cNvPr>
          <p:cNvPicPr>
            <a:picLocks noChangeAspect="1"/>
          </p:cNvPicPr>
          <p:nvPr/>
        </p:nvPicPr>
        <p:blipFill>
          <a:blip r:embed="rId2"/>
          <a:stretch>
            <a:fillRect/>
          </a:stretch>
        </p:blipFill>
        <p:spPr>
          <a:xfrm>
            <a:off x="1476583" y="3362803"/>
            <a:ext cx="3524742" cy="933580"/>
          </a:xfrm>
          <a:prstGeom prst="rect">
            <a:avLst/>
          </a:prstGeom>
        </p:spPr>
      </p:pic>
      <p:pic>
        <p:nvPicPr>
          <p:cNvPr id="6" name="Picture 5">
            <a:extLst>
              <a:ext uri="{FF2B5EF4-FFF2-40B4-BE49-F238E27FC236}">
                <a16:creationId xmlns:a16="http://schemas.microsoft.com/office/drawing/2014/main" id="{1F9C8D35-2C09-46A1-A2D7-77537F8C196E}"/>
              </a:ext>
            </a:extLst>
          </p:cNvPr>
          <p:cNvPicPr>
            <a:picLocks noChangeAspect="1"/>
          </p:cNvPicPr>
          <p:nvPr/>
        </p:nvPicPr>
        <p:blipFill>
          <a:blip r:embed="rId3"/>
          <a:stretch>
            <a:fillRect/>
          </a:stretch>
        </p:blipFill>
        <p:spPr>
          <a:xfrm>
            <a:off x="1476583" y="4322547"/>
            <a:ext cx="6154009" cy="838317"/>
          </a:xfrm>
          <a:prstGeom prst="rect">
            <a:avLst/>
          </a:prstGeom>
        </p:spPr>
      </p:pic>
      <p:sp>
        <p:nvSpPr>
          <p:cNvPr id="2" name="Slide Number Placeholder 1">
            <a:extLst>
              <a:ext uri="{FF2B5EF4-FFF2-40B4-BE49-F238E27FC236}">
                <a16:creationId xmlns:a16="http://schemas.microsoft.com/office/drawing/2014/main" id="{A4E7A634-62AB-4FB8-8263-82DFFCAB81E0}"/>
              </a:ext>
            </a:extLst>
          </p:cNvPr>
          <p:cNvSpPr>
            <a:spLocks noGrp="1"/>
          </p:cNvSpPr>
          <p:nvPr>
            <p:ph type="sldNum" sz="quarter" idx="12"/>
          </p:nvPr>
        </p:nvSpPr>
        <p:spPr/>
        <p:txBody>
          <a:bodyPr/>
          <a:lstStyle/>
          <a:p>
            <a:fld id="{BC03EB51-2E59-4B18-BED2-D8B384E257A9}" type="slidenum">
              <a:rPr lang="en-GB" smtClean="0"/>
              <a:pPr/>
              <a:t>22</a:t>
            </a:fld>
            <a:endParaRPr lang="en-GB"/>
          </a:p>
        </p:txBody>
      </p:sp>
      <p:pic>
        <p:nvPicPr>
          <p:cNvPr id="7" name="Picture 6">
            <a:extLst>
              <a:ext uri="{FF2B5EF4-FFF2-40B4-BE49-F238E27FC236}">
                <a16:creationId xmlns:a16="http://schemas.microsoft.com/office/drawing/2014/main" id="{CC18769A-21EE-4748-BFCB-9A75BD559DEA}"/>
              </a:ext>
            </a:extLst>
          </p:cNvPr>
          <p:cNvPicPr>
            <a:picLocks noChangeAspect="1"/>
          </p:cNvPicPr>
          <p:nvPr/>
        </p:nvPicPr>
        <p:blipFill>
          <a:blip r:embed="rId4"/>
          <a:stretch>
            <a:fillRect/>
          </a:stretch>
        </p:blipFill>
        <p:spPr>
          <a:xfrm>
            <a:off x="1364307" y="905371"/>
            <a:ext cx="6807714" cy="1152075"/>
          </a:xfrm>
          <a:prstGeom prst="rect">
            <a:avLst/>
          </a:prstGeom>
        </p:spPr>
      </p:pic>
    </p:spTree>
    <p:extLst>
      <p:ext uri="{BB962C8B-B14F-4D97-AF65-F5344CB8AC3E}">
        <p14:creationId xmlns:p14="http://schemas.microsoft.com/office/powerpoint/2010/main" val="2122466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A570C1-B4D0-4CF5-B3DA-FA9458CB2130}"/>
              </a:ext>
            </a:extLst>
          </p:cNvPr>
          <p:cNvSpPr>
            <a:spLocks noGrp="1"/>
          </p:cNvSpPr>
          <p:nvPr>
            <p:ph type="sldNum" sz="quarter" idx="12"/>
          </p:nvPr>
        </p:nvSpPr>
        <p:spPr/>
        <p:txBody>
          <a:bodyPr/>
          <a:lstStyle/>
          <a:p>
            <a:fld id="{BC03EB51-2E59-4B18-BED2-D8B384E257A9}" type="slidenum">
              <a:rPr lang="en-GB" smtClean="0"/>
              <a:pPr/>
              <a:t>23</a:t>
            </a:fld>
            <a:endParaRPr lang="en-GB"/>
          </a:p>
        </p:txBody>
      </p:sp>
      <p:sp>
        <p:nvSpPr>
          <p:cNvPr id="5" name="TextBox 4">
            <a:extLst>
              <a:ext uri="{FF2B5EF4-FFF2-40B4-BE49-F238E27FC236}">
                <a16:creationId xmlns:a16="http://schemas.microsoft.com/office/drawing/2014/main" id="{EA0B4101-720A-4A84-BBDA-4F2B07E57E84}"/>
              </a:ext>
            </a:extLst>
          </p:cNvPr>
          <p:cNvSpPr txBox="1"/>
          <p:nvPr/>
        </p:nvSpPr>
        <p:spPr>
          <a:xfrm>
            <a:off x="609378" y="675660"/>
            <a:ext cx="7532914" cy="3062377"/>
          </a:xfrm>
          <a:prstGeom prst="rect">
            <a:avLst/>
          </a:prstGeom>
          <a:noFill/>
        </p:spPr>
        <p:txBody>
          <a:bodyPr wrap="square">
            <a:spAutoFit/>
          </a:bodyPr>
          <a:lstStyle/>
          <a:p>
            <a:r>
              <a:rPr lang="en-US" sz="1600" b="1" dirty="0">
                <a:solidFill>
                  <a:schemeClr val="accent1">
                    <a:lumMod val="75000"/>
                  </a:schemeClr>
                </a:solidFill>
              </a:rPr>
              <a:t>Knowing your Resident</a:t>
            </a:r>
          </a:p>
          <a:p>
            <a:endParaRPr lang="en-US" sz="1600" dirty="0"/>
          </a:p>
          <a:p>
            <a:r>
              <a:rPr lang="en-US" sz="1600" dirty="0"/>
              <a:t>As a carer, you may know your client better than any other healthcare professional that comes into contact with them. It is really important that: </a:t>
            </a:r>
          </a:p>
          <a:p>
            <a:endParaRPr lang="en-US" sz="1600" dirty="0"/>
          </a:p>
          <a:p>
            <a:pPr marL="285750" indent="-285750">
              <a:spcAft>
                <a:spcPts val="600"/>
              </a:spcAft>
              <a:buFont typeface="Arial" panose="020B0604020202020204" pitchFamily="34" charset="0"/>
              <a:buChar char="•"/>
            </a:pPr>
            <a:r>
              <a:rPr lang="en-US" sz="1400" dirty="0"/>
              <a:t>You take time to learn about their usual </a:t>
            </a:r>
            <a:r>
              <a:rPr lang="en-US" sz="1400" dirty="0" err="1"/>
              <a:t>behaviours</a:t>
            </a:r>
            <a:r>
              <a:rPr lang="en-US" sz="1400" dirty="0"/>
              <a:t> so you know if they start doing things that are not normal for them </a:t>
            </a:r>
          </a:p>
          <a:p>
            <a:pPr marL="285750" indent="-285750">
              <a:spcAft>
                <a:spcPts val="600"/>
              </a:spcAft>
              <a:buFont typeface="Arial" panose="020B0604020202020204" pitchFamily="34" charset="0"/>
              <a:buChar char="•"/>
            </a:pPr>
            <a:r>
              <a:rPr lang="en-US" sz="1400" dirty="0"/>
              <a:t>You understand their medical history, including any medicines that they regularly take </a:t>
            </a:r>
          </a:p>
          <a:p>
            <a:pPr marL="285750" indent="-285750">
              <a:spcAft>
                <a:spcPts val="600"/>
              </a:spcAft>
              <a:buFont typeface="Arial" panose="020B0604020202020204" pitchFamily="34" charset="0"/>
              <a:buChar char="•"/>
            </a:pPr>
            <a:r>
              <a:rPr lang="en-US" sz="1400" dirty="0"/>
              <a:t>You assume that they have the ability (capacity) to make decisions about what they want, including should they become unwell </a:t>
            </a:r>
          </a:p>
          <a:p>
            <a:pPr marL="285750" indent="-285750">
              <a:buFont typeface="Arial" panose="020B0604020202020204" pitchFamily="34" charset="0"/>
              <a:buChar char="•"/>
            </a:pPr>
            <a:r>
              <a:rPr lang="en-US" sz="1400" dirty="0"/>
              <a:t>You have a conversation with the client’s GP about when and in what circumstances the GP might want you to call them with a concern</a:t>
            </a:r>
          </a:p>
        </p:txBody>
      </p:sp>
      <p:pic>
        <p:nvPicPr>
          <p:cNvPr id="6" name="Picture 5">
            <a:extLst>
              <a:ext uri="{FF2B5EF4-FFF2-40B4-BE49-F238E27FC236}">
                <a16:creationId xmlns:a16="http://schemas.microsoft.com/office/drawing/2014/main" id="{894C114C-B392-4CE4-88C5-95A75D8BE743}"/>
              </a:ext>
            </a:extLst>
          </p:cNvPr>
          <p:cNvPicPr>
            <a:picLocks noChangeAspect="1"/>
          </p:cNvPicPr>
          <p:nvPr/>
        </p:nvPicPr>
        <p:blipFill>
          <a:blip r:embed="rId2"/>
          <a:stretch>
            <a:fillRect/>
          </a:stretch>
        </p:blipFill>
        <p:spPr>
          <a:xfrm>
            <a:off x="2987323" y="4058194"/>
            <a:ext cx="5882357" cy="2497881"/>
          </a:xfrm>
          <a:prstGeom prst="rect">
            <a:avLst/>
          </a:prstGeom>
        </p:spPr>
      </p:pic>
      <p:sp>
        <p:nvSpPr>
          <p:cNvPr id="7" name="TextBox 6">
            <a:extLst>
              <a:ext uri="{FF2B5EF4-FFF2-40B4-BE49-F238E27FC236}">
                <a16:creationId xmlns:a16="http://schemas.microsoft.com/office/drawing/2014/main" id="{B4A6D221-C5E8-42E6-80FB-4D70D2ABDAF3}"/>
              </a:ext>
            </a:extLst>
          </p:cNvPr>
          <p:cNvSpPr txBox="1"/>
          <p:nvPr/>
        </p:nvSpPr>
        <p:spPr>
          <a:xfrm>
            <a:off x="5556064" y="4433853"/>
            <a:ext cx="2969624" cy="1672253"/>
          </a:xfrm>
          <a:prstGeom prst="rect">
            <a:avLst/>
          </a:prstGeom>
          <a:solidFill>
            <a:schemeClr val="bg1"/>
          </a:solidFill>
        </p:spPr>
        <p:txBody>
          <a:bodyPr wrap="square" lIns="36000" rIns="36000">
            <a:spAutoFit/>
          </a:bodyPr>
          <a:lstStyle/>
          <a:p>
            <a:pPr>
              <a:spcAft>
                <a:spcPts val="400"/>
              </a:spcAft>
            </a:pPr>
            <a:r>
              <a:rPr lang="en-US" sz="1200"/>
              <a:t>As a carer you are ideally placed to </a:t>
            </a:r>
            <a:r>
              <a:rPr lang="en-US" sz="1200" err="1"/>
              <a:t>recognise</a:t>
            </a:r>
            <a:r>
              <a:rPr lang="en-US" sz="1200"/>
              <a:t> small changes in your client</a:t>
            </a:r>
          </a:p>
          <a:p>
            <a:pPr>
              <a:spcAft>
                <a:spcPts val="400"/>
              </a:spcAft>
            </a:pPr>
            <a:r>
              <a:rPr lang="en-US" sz="1200"/>
              <a:t>By getting to know your client, speaking with their family, friends and carers, you can build up a picture of soft signs that are significant to each particular client</a:t>
            </a:r>
          </a:p>
          <a:p>
            <a:r>
              <a:rPr lang="en-US" sz="1200"/>
              <a:t>If a client has chest pain, a suspected heart attack or stroke – call 999.</a:t>
            </a:r>
            <a:endParaRPr lang="en-GB" sz="1200"/>
          </a:p>
        </p:txBody>
      </p:sp>
    </p:spTree>
    <p:extLst>
      <p:ext uri="{BB962C8B-B14F-4D97-AF65-F5344CB8AC3E}">
        <p14:creationId xmlns:p14="http://schemas.microsoft.com/office/powerpoint/2010/main" val="4245801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8171E1-6C8F-4C57-B255-DB08FBCBF8B1}"/>
              </a:ext>
            </a:extLst>
          </p:cNvPr>
          <p:cNvSpPr>
            <a:spLocks noGrp="1"/>
          </p:cNvSpPr>
          <p:nvPr>
            <p:ph type="sldNum" sz="quarter" idx="12"/>
          </p:nvPr>
        </p:nvSpPr>
        <p:spPr/>
        <p:txBody>
          <a:bodyPr/>
          <a:lstStyle/>
          <a:p>
            <a:fld id="{BC03EB51-2E59-4B18-BED2-D8B384E257A9}" type="slidenum">
              <a:rPr lang="en-GB" smtClean="0"/>
              <a:pPr/>
              <a:t>24</a:t>
            </a:fld>
            <a:endParaRPr lang="en-GB"/>
          </a:p>
        </p:txBody>
      </p:sp>
      <p:pic>
        <p:nvPicPr>
          <p:cNvPr id="3" name="Picture 2">
            <a:extLst>
              <a:ext uri="{FF2B5EF4-FFF2-40B4-BE49-F238E27FC236}">
                <a16:creationId xmlns:a16="http://schemas.microsoft.com/office/drawing/2014/main" id="{F71B964C-340B-406D-8B57-C6865FCE5745}"/>
              </a:ext>
            </a:extLst>
          </p:cNvPr>
          <p:cNvPicPr>
            <a:picLocks noChangeAspect="1"/>
          </p:cNvPicPr>
          <p:nvPr/>
        </p:nvPicPr>
        <p:blipFill>
          <a:blip r:embed="rId2"/>
          <a:stretch>
            <a:fillRect/>
          </a:stretch>
        </p:blipFill>
        <p:spPr>
          <a:xfrm>
            <a:off x="1278678" y="607324"/>
            <a:ext cx="6586644" cy="5643351"/>
          </a:xfrm>
          <a:prstGeom prst="rect">
            <a:avLst/>
          </a:prstGeom>
        </p:spPr>
      </p:pic>
      <p:sp>
        <p:nvSpPr>
          <p:cNvPr id="5" name="TextBox 4">
            <a:extLst>
              <a:ext uri="{FF2B5EF4-FFF2-40B4-BE49-F238E27FC236}">
                <a16:creationId xmlns:a16="http://schemas.microsoft.com/office/drawing/2014/main" id="{FA4E8B85-E971-496C-9C2A-B40E0C5BFE6E}"/>
              </a:ext>
            </a:extLst>
          </p:cNvPr>
          <p:cNvSpPr txBox="1"/>
          <p:nvPr/>
        </p:nvSpPr>
        <p:spPr>
          <a:xfrm>
            <a:off x="1694038" y="961476"/>
            <a:ext cx="5873712" cy="738664"/>
          </a:xfrm>
          <a:prstGeom prst="rect">
            <a:avLst/>
          </a:prstGeom>
          <a:solidFill>
            <a:schemeClr val="bg1"/>
          </a:solidFill>
        </p:spPr>
        <p:txBody>
          <a:bodyPr wrap="square" lIns="0" tIns="0" rIns="0" bIns="0" rtlCol="0">
            <a:spAutoFit/>
          </a:bodyPr>
          <a:lstStyle/>
          <a:p>
            <a:r>
              <a:rPr lang="en-US" sz="1200"/>
              <a:t>RESTORE2</a:t>
            </a:r>
            <a:r>
              <a:rPr lang="en-US" sz="1200" i="1"/>
              <a:t>mini</a:t>
            </a:r>
            <a:r>
              <a:rPr lang="en-US" sz="1200"/>
              <a:t> can be helpful in identifying when a client is approaching the end of their life.</a:t>
            </a:r>
          </a:p>
          <a:p>
            <a:r>
              <a:rPr lang="en-US" sz="1200"/>
              <a:t>This can help to inform conversations with them and their relatives or GP. Once a client is receiving care whilst dying, RESTORE2</a:t>
            </a:r>
            <a:r>
              <a:rPr lang="en-US" sz="1200" i="1"/>
              <a:t>mini</a:t>
            </a:r>
            <a:r>
              <a:rPr lang="en-US" sz="1200"/>
              <a:t> and physical observations should not be used so as not to cause unnecessary distress.</a:t>
            </a:r>
            <a:endParaRPr lang="en-GB" sz="1200">
              <a:solidFill>
                <a:schemeClr val="bg2">
                  <a:lumMod val="25000"/>
                </a:schemeClr>
              </a:solidFill>
              <a:cs typeface="Arial" panose="020B0604020202020204" pitchFamily="34" charset="0"/>
            </a:endParaRPr>
          </a:p>
        </p:txBody>
      </p:sp>
      <p:sp>
        <p:nvSpPr>
          <p:cNvPr id="7" name="TextBox 6">
            <a:extLst>
              <a:ext uri="{FF2B5EF4-FFF2-40B4-BE49-F238E27FC236}">
                <a16:creationId xmlns:a16="http://schemas.microsoft.com/office/drawing/2014/main" id="{95AF00F0-AEDF-44A8-A8FE-C703447B08F5}"/>
              </a:ext>
            </a:extLst>
          </p:cNvPr>
          <p:cNvSpPr txBox="1"/>
          <p:nvPr/>
        </p:nvSpPr>
        <p:spPr>
          <a:xfrm>
            <a:off x="4162910" y="2097012"/>
            <a:ext cx="3091322" cy="3898503"/>
          </a:xfrm>
          <a:prstGeom prst="rect">
            <a:avLst/>
          </a:prstGeom>
          <a:solidFill>
            <a:schemeClr val="bg1"/>
          </a:solidFill>
        </p:spPr>
        <p:txBody>
          <a:bodyPr wrap="square" lIns="0" tIns="0" rIns="0" bIns="0" rtlCol="0">
            <a:spAutoFit/>
          </a:bodyPr>
          <a:lstStyle/>
          <a:p>
            <a:pPr>
              <a:spcAft>
                <a:spcPts val="400"/>
              </a:spcAft>
            </a:pPr>
            <a:r>
              <a:rPr lang="en-US" sz="1200"/>
              <a:t>As a carer, you can support people in having conversations about their End of Life care preferences, and help to arrange a Treatment Escalation Plan with their GP </a:t>
            </a:r>
          </a:p>
          <a:p>
            <a:pPr>
              <a:spcAft>
                <a:spcPts val="400"/>
              </a:spcAft>
            </a:pPr>
            <a:r>
              <a:rPr lang="en-US" sz="1200"/>
              <a:t>You should understand whether a treatment escalation plan and a resuscitation decision exists, and what it says about that person’s wishes </a:t>
            </a:r>
          </a:p>
          <a:p>
            <a:pPr>
              <a:spcAft>
                <a:spcPts val="400"/>
              </a:spcAft>
            </a:pPr>
            <a:r>
              <a:rPr lang="en-US" sz="1200"/>
              <a:t>You need to know where these documents are kept so that you can access them in an emergency </a:t>
            </a:r>
          </a:p>
          <a:p>
            <a:pPr>
              <a:spcAft>
                <a:spcPts val="400"/>
              </a:spcAft>
            </a:pPr>
            <a:r>
              <a:rPr lang="en-US" sz="1200"/>
              <a:t>A DNACPR order does not mean that a client cannot be treated for other conditions from which they may recover. For example, they may still benefit from antibiotics for an infection, or first aid for an episode of choking </a:t>
            </a:r>
          </a:p>
          <a:p>
            <a:pPr>
              <a:spcAft>
                <a:spcPts val="300"/>
              </a:spcAft>
            </a:pPr>
            <a:r>
              <a:rPr lang="en-US" sz="1200"/>
              <a:t>RESTORE2</a:t>
            </a:r>
            <a:r>
              <a:rPr lang="en-US" sz="1200" i="1"/>
              <a:t>mini</a:t>
            </a:r>
            <a:r>
              <a:rPr lang="en-US" sz="1200"/>
              <a:t> can be helpful in identifying when a client is approaching the end of their life but should be discontinued once the person has an end of life plan.</a:t>
            </a:r>
            <a:endParaRPr lang="en-GB" sz="1200">
              <a:solidFill>
                <a:schemeClr val="bg2">
                  <a:lumMod val="25000"/>
                </a:schemeClr>
              </a:solidFill>
              <a:cs typeface="Arial" panose="020B0604020202020204" pitchFamily="34" charset="0"/>
            </a:endParaRPr>
          </a:p>
        </p:txBody>
      </p:sp>
    </p:spTree>
    <p:extLst>
      <p:ext uri="{BB962C8B-B14F-4D97-AF65-F5344CB8AC3E}">
        <p14:creationId xmlns:p14="http://schemas.microsoft.com/office/powerpoint/2010/main" val="2675211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E12B88-DDB2-48F0-91DF-54162C76A20A}"/>
              </a:ext>
            </a:extLst>
          </p:cNvPr>
          <p:cNvSpPr>
            <a:spLocks noGrp="1"/>
          </p:cNvSpPr>
          <p:nvPr>
            <p:ph type="sldNum" sz="quarter" idx="12"/>
          </p:nvPr>
        </p:nvSpPr>
        <p:spPr/>
        <p:txBody>
          <a:bodyPr/>
          <a:lstStyle/>
          <a:p>
            <a:fld id="{BC03EB51-2E59-4B18-BED2-D8B384E257A9}" type="slidenum">
              <a:rPr lang="en-GB" smtClean="0"/>
              <a:pPr/>
              <a:t>25</a:t>
            </a:fld>
            <a:endParaRPr lang="en-GB"/>
          </a:p>
        </p:txBody>
      </p:sp>
      <p:pic>
        <p:nvPicPr>
          <p:cNvPr id="3" name="Picture 2">
            <a:extLst>
              <a:ext uri="{FF2B5EF4-FFF2-40B4-BE49-F238E27FC236}">
                <a16:creationId xmlns:a16="http://schemas.microsoft.com/office/drawing/2014/main" id="{4E911CAE-F25A-46ED-A551-8B87E0689F3D}"/>
              </a:ext>
            </a:extLst>
          </p:cNvPr>
          <p:cNvPicPr>
            <a:picLocks noChangeAspect="1"/>
          </p:cNvPicPr>
          <p:nvPr/>
        </p:nvPicPr>
        <p:blipFill>
          <a:blip r:embed="rId2"/>
          <a:stretch>
            <a:fillRect/>
          </a:stretch>
        </p:blipFill>
        <p:spPr>
          <a:xfrm>
            <a:off x="142477" y="864495"/>
            <a:ext cx="8859046" cy="3385287"/>
          </a:xfrm>
          <a:prstGeom prst="rect">
            <a:avLst/>
          </a:prstGeom>
        </p:spPr>
      </p:pic>
      <p:pic>
        <p:nvPicPr>
          <p:cNvPr id="4" name="Picture 3">
            <a:extLst>
              <a:ext uri="{FF2B5EF4-FFF2-40B4-BE49-F238E27FC236}">
                <a16:creationId xmlns:a16="http://schemas.microsoft.com/office/drawing/2014/main" id="{8A807358-0D66-46E8-BF33-D5C326570F49}"/>
              </a:ext>
            </a:extLst>
          </p:cNvPr>
          <p:cNvPicPr>
            <a:picLocks noChangeAspect="1"/>
          </p:cNvPicPr>
          <p:nvPr/>
        </p:nvPicPr>
        <p:blipFill>
          <a:blip r:embed="rId3"/>
          <a:stretch>
            <a:fillRect/>
          </a:stretch>
        </p:blipFill>
        <p:spPr>
          <a:xfrm>
            <a:off x="1898989" y="4492609"/>
            <a:ext cx="4953691" cy="885949"/>
          </a:xfrm>
          <a:prstGeom prst="rect">
            <a:avLst/>
          </a:prstGeom>
        </p:spPr>
      </p:pic>
    </p:spTree>
    <p:extLst>
      <p:ext uri="{BB962C8B-B14F-4D97-AF65-F5344CB8AC3E}">
        <p14:creationId xmlns:p14="http://schemas.microsoft.com/office/powerpoint/2010/main" val="13676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B6B3E0-C42E-4C53-B5EB-BED22B49DD0F}"/>
              </a:ext>
            </a:extLst>
          </p:cNvPr>
          <p:cNvSpPr>
            <a:spLocks noGrp="1"/>
          </p:cNvSpPr>
          <p:nvPr>
            <p:ph type="sldNum" sz="quarter" idx="12"/>
          </p:nvPr>
        </p:nvSpPr>
        <p:spPr/>
        <p:txBody>
          <a:bodyPr/>
          <a:lstStyle/>
          <a:p>
            <a:fld id="{BC03EB51-2E59-4B18-BED2-D8B384E257A9}" type="slidenum">
              <a:rPr lang="en-GB" smtClean="0"/>
              <a:pPr/>
              <a:t>26</a:t>
            </a:fld>
            <a:endParaRPr lang="en-GB"/>
          </a:p>
        </p:txBody>
      </p:sp>
      <p:sp>
        <p:nvSpPr>
          <p:cNvPr id="6" name="TextBox 5">
            <a:extLst>
              <a:ext uri="{FF2B5EF4-FFF2-40B4-BE49-F238E27FC236}">
                <a16:creationId xmlns:a16="http://schemas.microsoft.com/office/drawing/2014/main" id="{FAC3A374-58BB-44A7-B056-807FD0957A47}"/>
              </a:ext>
            </a:extLst>
          </p:cNvPr>
          <p:cNvSpPr txBox="1"/>
          <p:nvPr/>
        </p:nvSpPr>
        <p:spPr>
          <a:xfrm>
            <a:off x="829489" y="936100"/>
            <a:ext cx="7485019" cy="4585871"/>
          </a:xfrm>
          <a:prstGeom prst="rect">
            <a:avLst/>
          </a:prstGeom>
          <a:noFill/>
        </p:spPr>
        <p:txBody>
          <a:bodyPr wrap="square">
            <a:spAutoFit/>
          </a:bodyPr>
          <a:lstStyle/>
          <a:p>
            <a:r>
              <a:rPr lang="en-US" sz="1600" b="1">
                <a:solidFill>
                  <a:schemeClr val="accent1">
                    <a:lumMod val="75000"/>
                  </a:schemeClr>
                </a:solidFill>
              </a:rPr>
              <a:t>Treatment Escalation Plans and Resuscitation </a:t>
            </a:r>
          </a:p>
          <a:p>
            <a:endParaRPr lang="en-US" sz="1600"/>
          </a:p>
          <a:p>
            <a:pPr>
              <a:spcAft>
                <a:spcPts val="1200"/>
              </a:spcAft>
            </a:pPr>
            <a:r>
              <a:rPr lang="en-US" sz="1400"/>
              <a:t>Knowing your client will help you to support them to live well but also to think about what they would like to happen if they become unwell...</a:t>
            </a:r>
          </a:p>
          <a:p>
            <a:pPr>
              <a:spcAft>
                <a:spcPts val="1200"/>
              </a:spcAft>
            </a:pPr>
            <a:endParaRPr lang="en-US" sz="1400"/>
          </a:p>
          <a:p>
            <a:pPr>
              <a:spcAft>
                <a:spcPts val="1200"/>
              </a:spcAft>
            </a:pPr>
            <a:r>
              <a:rPr lang="en-US" sz="1400"/>
              <a:t>When a client you are caring for becomes unwell, there are different options for looking after them. If possible and safe, most clients would prefer to be treated in their own home. For some clients it will be appropriate to call the GP or 999 to arrange admission into hospital. </a:t>
            </a:r>
          </a:p>
          <a:p>
            <a:pPr>
              <a:spcAft>
                <a:spcPts val="1200"/>
              </a:spcAft>
            </a:pPr>
            <a:r>
              <a:rPr lang="en-US" sz="1400"/>
              <a:t>For some people, going into hospital is not appropriate or in their best interests. This can be for a number of reasons. Often, people who know they are approaching the end of their life may have decided that they want to die in their home and not in hospital if possible. </a:t>
            </a:r>
          </a:p>
          <a:p>
            <a:pPr>
              <a:spcAft>
                <a:spcPts val="1200"/>
              </a:spcAft>
            </a:pPr>
            <a:r>
              <a:rPr lang="en-US" sz="1400"/>
              <a:t>For others, perhaps where a specific illness or event has happened (for example a serious stroke) they may have previously expressed a wish to be looked after by people that know them in a way that maintains their dignity. </a:t>
            </a:r>
          </a:p>
          <a:p>
            <a:pPr>
              <a:spcAft>
                <a:spcPts val="1200"/>
              </a:spcAft>
            </a:pPr>
            <a:r>
              <a:rPr lang="en-US" sz="1400"/>
              <a:t>There are helpful documents available that support clients to have a say in their care prior to when they become unwell. These include Treatment Escalation Plans (TEPS) and Do Not Attempt Cardiopulmonary Resuscitation (DNACPR) documents.</a:t>
            </a:r>
            <a:endParaRPr lang="en-GB" sz="1400"/>
          </a:p>
        </p:txBody>
      </p:sp>
    </p:spTree>
    <p:extLst>
      <p:ext uri="{BB962C8B-B14F-4D97-AF65-F5344CB8AC3E}">
        <p14:creationId xmlns:p14="http://schemas.microsoft.com/office/powerpoint/2010/main" val="1839490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7CAFF3-AA35-46D2-90B7-4A1A381917BF}"/>
              </a:ext>
            </a:extLst>
          </p:cNvPr>
          <p:cNvSpPr>
            <a:spLocks noGrp="1"/>
          </p:cNvSpPr>
          <p:nvPr>
            <p:ph type="sldNum" sz="quarter" idx="12"/>
          </p:nvPr>
        </p:nvSpPr>
        <p:spPr/>
        <p:txBody>
          <a:bodyPr/>
          <a:lstStyle/>
          <a:p>
            <a:fld id="{BC03EB51-2E59-4B18-BED2-D8B384E257A9}" type="slidenum">
              <a:rPr lang="en-GB" smtClean="0"/>
              <a:pPr/>
              <a:t>27</a:t>
            </a:fld>
            <a:endParaRPr lang="en-GB"/>
          </a:p>
        </p:txBody>
      </p:sp>
      <p:sp>
        <p:nvSpPr>
          <p:cNvPr id="4" name="TextBox 3">
            <a:extLst>
              <a:ext uri="{FF2B5EF4-FFF2-40B4-BE49-F238E27FC236}">
                <a16:creationId xmlns:a16="http://schemas.microsoft.com/office/drawing/2014/main" id="{22B047D9-6BBC-4B74-A756-CEE682EDD04B}"/>
              </a:ext>
            </a:extLst>
          </p:cNvPr>
          <p:cNvSpPr txBox="1"/>
          <p:nvPr/>
        </p:nvSpPr>
        <p:spPr>
          <a:xfrm>
            <a:off x="748937" y="772283"/>
            <a:ext cx="7794172" cy="4431983"/>
          </a:xfrm>
          <a:prstGeom prst="rect">
            <a:avLst/>
          </a:prstGeom>
          <a:noFill/>
        </p:spPr>
        <p:txBody>
          <a:bodyPr wrap="square">
            <a:spAutoFit/>
          </a:bodyPr>
          <a:lstStyle/>
          <a:p>
            <a:r>
              <a:rPr lang="en-US" sz="1600" b="1">
                <a:solidFill>
                  <a:schemeClr val="accent1">
                    <a:lumMod val="75000"/>
                  </a:schemeClr>
                </a:solidFill>
              </a:rPr>
              <a:t>Treatment Escalation Plans </a:t>
            </a:r>
          </a:p>
          <a:p>
            <a:endParaRPr lang="en-US" sz="1600"/>
          </a:p>
          <a:p>
            <a:pPr>
              <a:spcAft>
                <a:spcPts val="1200"/>
              </a:spcAft>
            </a:pPr>
            <a:r>
              <a:rPr lang="en-US" sz="1400"/>
              <a:t>A Treatment Escalation Plan, or TEP, is a </a:t>
            </a:r>
            <a:r>
              <a:rPr lang="en-US" sz="1400" err="1"/>
              <a:t>personalised</a:t>
            </a:r>
            <a:r>
              <a:rPr lang="en-US" sz="1400"/>
              <a:t> recommendation for someone’s medical care. It is for use in an emergency situation as a reference and communicates the level of intervention or de-escalation in the client’s clinical management. </a:t>
            </a:r>
          </a:p>
          <a:p>
            <a:pPr>
              <a:spcAft>
                <a:spcPts val="1200"/>
              </a:spcAft>
            </a:pPr>
            <a:r>
              <a:rPr lang="en-US" sz="1400"/>
              <a:t>A Treatment Escalation Plan is made with the client and their caring team, and often with their family. It is ideally made when they are well and can say what they would want to happen. </a:t>
            </a:r>
          </a:p>
          <a:p>
            <a:pPr>
              <a:spcAft>
                <a:spcPts val="1200"/>
              </a:spcAft>
            </a:pPr>
            <a:r>
              <a:rPr lang="en-US" sz="1400"/>
              <a:t>If your client does not have the ability (capacity) to make decisions around what they would want to happen if they became unwell, a suitably trained person should undertake a capacity assessment that is time and decision specific – for example...if you developed a chest infection and oral antibiotics were not working, would you want to go into hospital for intravenous treatment? </a:t>
            </a:r>
          </a:p>
          <a:p>
            <a:pPr>
              <a:spcAft>
                <a:spcPts val="1200"/>
              </a:spcAft>
            </a:pPr>
            <a:r>
              <a:rPr lang="en-US" sz="1400"/>
              <a:t>If the person lacks capacity to make this decision then a decision in their best interests, involving the clients GP, close family and home staff can be made and documented. </a:t>
            </a:r>
          </a:p>
          <a:p>
            <a:pPr>
              <a:spcAft>
                <a:spcPts val="1200"/>
              </a:spcAft>
            </a:pPr>
            <a:r>
              <a:rPr lang="en-US" sz="1400"/>
              <a:t>The plan should include details about where the person wishes to be cared for and what treatments they would or would not want. This can include medication, surgery, intravenous antibiotics, or help with breathing. If your client does not have a Treatment Escalation Plan you should assume they are for full treatment and intervention.</a:t>
            </a:r>
            <a:endParaRPr lang="en-GB" sz="1400"/>
          </a:p>
        </p:txBody>
      </p:sp>
    </p:spTree>
    <p:extLst>
      <p:ext uri="{BB962C8B-B14F-4D97-AF65-F5344CB8AC3E}">
        <p14:creationId xmlns:p14="http://schemas.microsoft.com/office/powerpoint/2010/main" val="667693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7CAFF3-AA35-46D2-90B7-4A1A381917BF}"/>
              </a:ext>
            </a:extLst>
          </p:cNvPr>
          <p:cNvSpPr>
            <a:spLocks noGrp="1"/>
          </p:cNvSpPr>
          <p:nvPr>
            <p:ph type="sldNum" sz="quarter" idx="12"/>
          </p:nvPr>
        </p:nvSpPr>
        <p:spPr/>
        <p:txBody>
          <a:bodyPr/>
          <a:lstStyle/>
          <a:p>
            <a:fld id="{BC03EB51-2E59-4B18-BED2-D8B384E257A9}" type="slidenum">
              <a:rPr lang="en-GB" smtClean="0"/>
              <a:pPr/>
              <a:t>28</a:t>
            </a:fld>
            <a:endParaRPr lang="en-GB"/>
          </a:p>
        </p:txBody>
      </p:sp>
      <p:sp>
        <p:nvSpPr>
          <p:cNvPr id="4" name="TextBox 3">
            <a:extLst>
              <a:ext uri="{FF2B5EF4-FFF2-40B4-BE49-F238E27FC236}">
                <a16:creationId xmlns:a16="http://schemas.microsoft.com/office/drawing/2014/main" id="{22B047D9-6BBC-4B74-A756-CEE682EDD04B}"/>
              </a:ext>
            </a:extLst>
          </p:cNvPr>
          <p:cNvSpPr txBox="1"/>
          <p:nvPr/>
        </p:nvSpPr>
        <p:spPr>
          <a:xfrm>
            <a:off x="748937" y="772283"/>
            <a:ext cx="7794172" cy="2739211"/>
          </a:xfrm>
          <a:prstGeom prst="rect">
            <a:avLst/>
          </a:prstGeom>
          <a:noFill/>
        </p:spPr>
        <p:txBody>
          <a:bodyPr wrap="square">
            <a:spAutoFit/>
          </a:bodyPr>
          <a:lstStyle/>
          <a:p>
            <a:pPr>
              <a:spcAft>
                <a:spcPts val="1200"/>
              </a:spcAft>
            </a:pPr>
            <a:r>
              <a:rPr lang="en-US" sz="1600" b="1">
                <a:solidFill>
                  <a:schemeClr val="accent1">
                    <a:lumMod val="75000"/>
                  </a:schemeClr>
                </a:solidFill>
              </a:rPr>
              <a:t>Resuscitation</a:t>
            </a:r>
          </a:p>
          <a:p>
            <a:pPr>
              <a:spcAft>
                <a:spcPts val="1200"/>
              </a:spcAft>
            </a:pPr>
            <a:r>
              <a:rPr lang="en-US" sz="1400"/>
              <a:t>Cardiopulmonary resuscitation can involve chest compressions and defibrillation (heart shock therapy) in an attempt to restart someone’s heart. Resuscitation is more likely to be successful in someone who is ft and well, than in someone who is frail with medical problems.</a:t>
            </a:r>
          </a:p>
          <a:p>
            <a:pPr>
              <a:spcAft>
                <a:spcPts val="1200"/>
              </a:spcAft>
            </a:pPr>
            <a:r>
              <a:rPr lang="en-US" sz="1400"/>
              <a:t>Do Not Attempt Cardiopulmonary Resuscitation or DNACPR decisions may be included in a Treatment Escalation Plan or be documented separately. They advise emergency teams like the ambulance service on whether they should or should not attempt resuscitation.  </a:t>
            </a:r>
          </a:p>
          <a:p>
            <a:pPr>
              <a:spcAft>
                <a:spcPts val="1200"/>
              </a:spcAft>
            </a:pPr>
            <a:r>
              <a:rPr lang="en-US" sz="1400"/>
              <a:t>Even if a client has a DNACPR in place, this does not mean that they cannot be treated for other conditions. For example, they may still benefit from antibiotics for an infection, or first aid for an episode of choking.</a:t>
            </a:r>
            <a:endParaRPr lang="en-GB" sz="1400"/>
          </a:p>
        </p:txBody>
      </p:sp>
    </p:spTree>
    <p:extLst>
      <p:ext uri="{BB962C8B-B14F-4D97-AF65-F5344CB8AC3E}">
        <p14:creationId xmlns:p14="http://schemas.microsoft.com/office/powerpoint/2010/main" val="3444726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340007-9782-45CB-B5AA-479547B46C16}"/>
              </a:ext>
            </a:extLst>
          </p:cNvPr>
          <p:cNvSpPr>
            <a:spLocks noGrp="1"/>
          </p:cNvSpPr>
          <p:nvPr>
            <p:ph type="sldNum" sz="quarter" idx="12"/>
          </p:nvPr>
        </p:nvSpPr>
        <p:spPr/>
        <p:txBody>
          <a:bodyPr/>
          <a:lstStyle/>
          <a:p>
            <a:fld id="{BC03EB51-2E59-4B18-BED2-D8B384E257A9}" type="slidenum">
              <a:rPr lang="en-GB" smtClean="0"/>
              <a:pPr/>
              <a:t>29</a:t>
            </a:fld>
            <a:endParaRPr lang="en-GB"/>
          </a:p>
        </p:txBody>
      </p:sp>
      <p:sp>
        <p:nvSpPr>
          <p:cNvPr id="6" name="TextBox 5">
            <a:extLst>
              <a:ext uri="{FF2B5EF4-FFF2-40B4-BE49-F238E27FC236}">
                <a16:creationId xmlns:a16="http://schemas.microsoft.com/office/drawing/2014/main" id="{429615C5-B035-4DBA-8FAF-5ED2A9C389B2}"/>
              </a:ext>
            </a:extLst>
          </p:cNvPr>
          <p:cNvSpPr txBox="1"/>
          <p:nvPr/>
        </p:nvSpPr>
        <p:spPr>
          <a:xfrm>
            <a:off x="252000" y="108000"/>
            <a:ext cx="4857548" cy="369332"/>
          </a:xfrm>
          <a:prstGeom prst="rect">
            <a:avLst/>
          </a:prstGeom>
          <a:noFill/>
        </p:spPr>
        <p:txBody>
          <a:bodyPr wrap="none" rtlCol="0">
            <a:spAutoFit/>
          </a:bodyPr>
          <a:lstStyle/>
          <a:p>
            <a:r>
              <a:rPr lang="en-GB"/>
              <a:t>A Soft Signs approach to identifying Deterioration</a:t>
            </a:r>
          </a:p>
        </p:txBody>
      </p:sp>
      <p:sp>
        <p:nvSpPr>
          <p:cNvPr id="7" name="TextBox 6">
            <a:extLst>
              <a:ext uri="{FF2B5EF4-FFF2-40B4-BE49-F238E27FC236}">
                <a16:creationId xmlns:a16="http://schemas.microsoft.com/office/drawing/2014/main" id="{99B3311A-635E-4144-879E-FF0E5C6C0F42}"/>
              </a:ext>
            </a:extLst>
          </p:cNvPr>
          <p:cNvSpPr txBox="1"/>
          <p:nvPr/>
        </p:nvSpPr>
        <p:spPr>
          <a:xfrm>
            <a:off x="4728752" y="1889756"/>
            <a:ext cx="4153991"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t>Raising the Alert</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(Not) using NEWS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Reporting Concerns / Using SBARD </a:t>
            </a:r>
          </a:p>
          <a:p>
            <a:endParaRPr lang="en-GB" sz="2800" dirty="0"/>
          </a:p>
        </p:txBody>
      </p:sp>
      <p:pic>
        <p:nvPicPr>
          <p:cNvPr id="3" name="Picture 2">
            <a:extLst>
              <a:ext uri="{FF2B5EF4-FFF2-40B4-BE49-F238E27FC236}">
                <a16:creationId xmlns:a16="http://schemas.microsoft.com/office/drawing/2014/main" id="{BA7BB2B6-917B-47AC-B66D-BA86847455B5}"/>
              </a:ext>
            </a:extLst>
          </p:cNvPr>
          <p:cNvPicPr>
            <a:picLocks noChangeAspect="1"/>
          </p:cNvPicPr>
          <p:nvPr/>
        </p:nvPicPr>
        <p:blipFill>
          <a:blip r:embed="rId2"/>
          <a:stretch>
            <a:fillRect/>
          </a:stretch>
        </p:blipFill>
        <p:spPr>
          <a:xfrm>
            <a:off x="767724" y="1058637"/>
            <a:ext cx="3608111" cy="5123908"/>
          </a:xfrm>
          <a:prstGeom prst="rect">
            <a:avLst/>
          </a:prstGeom>
          <a:ln>
            <a:solidFill>
              <a:schemeClr val="accent1">
                <a:shade val="50000"/>
              </a:schemeClr>
            </a:solidFill>
          </a:ln>
        </p:spPr>
      </p:pic>
    </p:spTree>
    <p:extLst>
      <p:ext uri="{BB962C8B-B14F-4D97-AF65-F5344CB8AC3E}">
        <p14:creationId xmlns:p14="http://schemas.microsoft.com/office/powerpoint/2010/main" val="134792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8EFC3F-C758-482B-BCE8-750073AF5E31}"/>
              </a:ext>
            </a:extLst>
          </p:cNvPr>
          <p:cNvSpPr txBox="1"/>
          <p:nvPr/>
        </p:nvSpPr>
        <p:spPr>
          <a:xfrm>
            <a:off x="2640423" y="2650824"/>
            <a:ext cx="3470822" cy="415498"/>
          </a:xfrm>
          <a:prstGeom prst="rect">
            <a:avLst/>
          </a:prstGeom>
          <a:noFill/>
        </p:spPr>
        <p:txBody>
          <a:bodyPr wrap="none" rtlCol="0">
            <a:spAutoFit/>
          </a:bodyPr>
          <a:lstStyle/>
          <a:p>
            <a:pPr algn="ctr"/>
            <a:r>
              <a:rPr lang="en-GB" sz="1050" dirty="0"/>
              <a:t>A Patient Safety Initiative co-produced by </a:t>
            </a:r>
          </a:p>
          <a:p>
            <a:pPr algn="ctr"/>
            <a:r>
              <a:rPr lang="en-GB" sz="1050" dirty="0"/>
              <a:t>West Hampshire CCG &amp; Wessex Patient Safety Collaborative</a:t>
            </a:r>
          </a:p>
        </p:txBody>
      </p:sp>
      <p:sp>
        <p:nvSpPr>
          <p:cNvPr id="3" name="Slide Number Placeholder 2">
            <a:extLst>
              <a:ext uri="{FF2B5EF4-FFF2-40B4-BE49-F238E27FC236}">
                <a16:creationId xmlns:a16="http://schemas.microsoft.com/office/drawing/2014/main" id="{2F863E5C-6E6A-4797-A6CE-15E3BA80C5F0}"/>
              </a:ext>
            </a:extLst>
          </p:cNvPr>
          <p:cNvSpPr>
            <a:spLocks noGrp="1"/>
          </p:cNvSpPr>
          <p:nvPr>
            <p:ph type="sldNum" sz="quarter" idx="12"/>
          </p:nvPr>
        </p:nvSpPr>
        <p:spPr/>
        <p:txBody>
          <a:bodyPr/>
          <a:lstStyle/>
          <a:p>
            <a:fld id="{BC03EB51-2E59-4B18-BED2-D8B384E257A9}" type="slidenum">
              <a:rPr lang="en-GB" smtClean="0"/>
              <a:pPr/>
              <a:t>3</a:t>
            </a:fld>
            <a:endParaRPr lang="en-GB"/>
          </a:p>
        </p:txBody>
      </p:sp>
      <p:sp>
        <p:nvSpPr>
          <p:cNvPr id="9" name="TextBox 8">
            <a:extLst>
              <a:ext uri="{FF2B5EF4-FFF2-40B4-BE49-F238E27FC236}">
                <a16:creationId xmlns:a16="http://schemas.microsoft.com/office/drawing/2014/main" id="{095EE7F2-4A80-47DC-8192-B911DFC4131A}"/>
              </a:ext>
            </a:extLst>
          </p:cNvPr>
          <p:cNvSpPr txBox="1"/>
          <p:nvPr/>
        </p:nvSpPr>
        <p:spPr>
          <a:xfrm>
            <a:off x="2793510" y="6405915"/>
            <a:ext cx="3145413" cy="184666"/>
          </a:xfrm>
          <a:prstGeom prst="rect">
            <a:avLst/>
          </a:prstGeom>
          <a:noFill/>
        </p:spPr>
        <p:txBody>
          <a:bodyPr wrap="none" rtlCol="0">
            <a:spAutoFit/>
          </a:bodyPr>
          <a:lstStyle/>
          <a:p>
            <a:r>
              <a:rPr lang="en-GB" sz="600" i="1" dirty="0"/>
              <a:t>RESTORE2mini</a:t>
            </a:r>
            <a:r>
              <a:rPr lang="en-GB" sz="600" i="1" baseline="30000" dirty="0"/>
              <a:t>TM</a:t>
            </a:r>
            <a:r>
              <a:rPr lang="en-GB" sz="600" dirty="0"/>
              <a:t> is trademarked and copyright West Hampshire Clinical Commissioning Group</a:t>
            </a:r>
          </a:p>
        </p:txBody>
      </p:sp>
      <p:pic>
        <p:nvPicPr>
          <p:cNvPr id="4" name="Picture 3">
            <a:extLst>
              <a:ext uri="{FF2B5EF4-FFF2-40B4-BE49-F238E27FC236}">
                <a16:creationId xmlns:a16="http://schemas.microsoft.com/office/drawing/2014/main" id="{CB11ADB8-14A0-46ED-9587-96FD8B499010}"/>
              </a:ext>
            </a:extLst>
          </p:cNvPr>
          <p:cNvPicPr>
            <a:picLocks noChangeAspect="1"/>
          </p:cNvPicPr>
          <p:nvPr/>
        </p:nvPicPr>
        <p:blipFill>
          <a:blip r:embed="rId2"/>
          <a:stretch>
            <a:fillRect/>
          </a:stretch>
        </p:blipFill>
        <p:spPr>
          <a:xfrm>
            <a:off x="569532" y="3429000"/>
            <a:ext cx="7612606" cy="891303"/>
          </a:xfrm>
          <a:prstGeom prst="rect">
            <a:avLst/>
          </a:prstGeom>
        </p:spPr>
      </p:pic>
      <p:pic>
        <p:nvPicPr>
          <p:cNvPr id="2" name="Picture 1">
            <a:extLst>
              <a:ext uri="{FF2B5EF4-FFF2-40B4-BE49-F238E27FC236}">
                <a16:creationId xmlns:a16="http://schemas.microsoft.com/office/drawing/2014/main" id="{16E48EE0-844A-4250-AD86-8B9F627DBD61}"/>
              </a:ext>
            </a:extLst>
          </p:cNvPr>
          <p:cNvPicPr>
            <a:picLocks noChangeAspect="1"/>
          </p:cNvPicPr>
          <p:nvPr/>
        </p:nvPicPr>
        <p:blipFill>
          <a:blip r:embed="rId3"/>
          <a:stretch>
            <a:fillRect/>
          </a:stretch>
        </p:blipFill>
        <p:spPr>
          <a:xfrm>
            <a:off x="1163084" y="1153990"/>
            <a:ext cx="6817831" cy="1203578"/>
          </a:xfrm>
          <a:prstGeom prst="rect">
            <a:avLst/>
          </a:prstGeom>
        </p:spPr>
      </p:pic>
    </p:spTree>
    <p:extLst>
      <p:ext uri="{BB962C8B-B14F-4D97-AF65-F5344CB8AC3E}">
        <p14:creationId xmlns:p14="http://schemas.microsoft.com/office/powerpoint/2010/main" val="29401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91F94-FAF4-4915-9D7A-913F40411A9F}"/>
              </a:ext>
            </a:extLst>
          </p:cNvPr>
          <p:cNvSpPr txBox="1"/>
          <p:nvPr/>
        </p:nvSpPr>
        <p:spPr>
          <a:xfrm>
            <a:off x="1033753" y="2438736"/>
            <a:ext cx="7076489" cy="707886"/>
          </a:xfrm>
          <a:prstGeom prst="rect">
            <a:avLst/>
          </a:prstGeom>
          <a:noFill/>
        </p:spPr>
        <p:txBody>
          <a:bodyPr wrap="none" rtlCol="0">
            <a:spAutoFit/>
          </a:bodyPr>
          <a:lstStyle/>
          <a:p>
            <a:r>
              <a:rPr lang="en-GB" sz="4000" b="1" dirty="0">
                <a:solidFill>
                  <a:schemeClr val="accent1"/>
                </a:solidFill>
              </a:rPr>
              <a:t>Physical Observations &amp; NEWS2</a:t>
            </a:r>
          </a:p>
        </p:txBody>
      </p:sp>
      <p:sp>
        <p:nvSpPr>
          <p:cNvPr id="5" name="Slide Number Placeholder 4">
            <a:extLst>
              <a:ext uri="{FF2B5EF4-FFF2-40B4-BE49-F238E27FC236}">
                <a16:creationId xmlns:a16="http://schemas.microsoft.com/office/drawing/2014/main" id="{146ACFF0-9E99-4914-8CD8-A01B449B415E}"/>
              </a:ext>
            </a:extLst>
          </p:cNvPr>
          <p:cNvSpPr>
            <a:spLocks noGrp="1"/>
          </p:cNvSpPr>
          <p:nvPr>
            <p:ph type="sldNum" sz="quarter" idx="12"/>
          </p:nvPr>
        </p:nvSpPr>
        <p:spPr/>
        <p:txBody>
          <a:bodyPr/>
          <a:lstStyle/>
          <a:p>
            <a:fld id="{BC03EB51-2E59-4B18-BED2-D8B384E257A9}" type="slidenum">
              <a:rPr lang="en-GB" smtClean="0"/>
              <a:pPr/>
              <a:t>30</a:t>
            </a:fld>
            <a:endParaRPr lang="en-GB"/>
          </a:p>
        </p:txBody>
      </p:sp>
      <p:pic>
        <p:nvPicPr>
          <p:cNvPr id="6" name="Picture 5">
            <a:extLst>
              <a:ext uri="{FF2B5EF4-FFF2-40B4-BE49-F238E27FC236}">
                <a16:creationId xmlns:a16="http://schemas.microsoft.com/office/drawing/2014/main" id="{06937407-FDA7-41D5-BB1D-D908AE57772E}"/>
              </a:ext>
            </a:extLst>
          </p:cNvPr>
          <p:cNvPicPr>
            <a:picLocks noChangeAspect="1"/>
          </p:cNvPicPr>
          <p:nvPr/>
        </p:nvPicPr>
        <p:blipFill>
          <a:blip r:embed="rId2"/>
          <a:stretch>
            <a:fillRect/>
          </a:stretch>
        </p:blipFill>
        <p:spPr>
          <a:xfrm>
            <a:off x="1178667" y="809578"/>
            <a:ext cx="6807714" cy="1152075"/>
          </a:xfrm>
          <a:prstGeom prst="rect">
            <a:avLst/>
          </a:prstGeom>
        </p:spPr>
      </p:pic>
      <p:sp>
        <p:nvSpPr>
          <p:cNvPr id="4" name="TextBox 3">
            <a:extLst>
              <a:ext uri="{FF2B5EF4-FFF2-40B4-BE49-F238E27FC236}">
                <a16:creationId xmlns:a16="http://schemas.microsoft.com/office/drawing/2014/main" id="{90AADC39-463F-479B-9605-3B40F2F7DB72}"/>
              </a:ext>
            </a:extLst>
          </p:cNvPr>
          <p:cNvSpPr txBox="1"/>
          <p:nvPr/>
        </p:nvSpPr>
        <p:spPr>
          <a:xfrm>
            <a:off x="1192452" y="3445854"/>
            <a:ext cx="6759093" cy="1384995"/>
          </a:xfrm>
          <a:prstGeom prst="rect">
            <a:avLst/>
          </a:prstGeom>
          <a:noFill/>
        </p:spPr>
        <p:txBody>
          <a:bodyPr wrap="square" rtlCol="0">
            <a:spAutoFit/>
          </a:bodyPr>
          <a:lstStyle/>
          <a:p>
            <a:pPr algn="ctr"/>
            <a:r>
              <a:rPr lang="en-US" sz="1400"/>
              <a:t>Taking physical observations  and recording a NEWS score part of RESTORE2 are included in the “full” RESTORE2 tool. </a:t>
            </a:r>
            <a:r>
              <a:rPr lang="en-GB" sz="1400"/>
              <a:t>RESTORE2</a:t>
            </a:r>
            <a:r>
              <a:rPr lang="en-GB" sz="1400" i="1"/>
              <a:t>mini</a:t>
            </a:r>
            <a:r>
              <a:rPr lang="en-GB" sz="1400"/>
              <a:t> is a “Soft Signs” based tool and does not include the taking of </a:t>
            </a:r>
            <a:r>
              <a:rPr lang="en-US" sz="1400"/>
              <a:t>physical observations  or the use of NEWS2.</a:t>
            </a:r>
          </a:p>
          <a:p>
            <a:pPr algn="ctr"/>
            <a:endParaRPr lang="en-US" sz="1400"/>
          </a:p>
          <a:p>
            <a:pPr algn="ctr"/>
            <a:endParaRPr lang="en-US" sz="1400"/>
          </a:p>
          <a:p>
            <a:pPr algn="ctr"/>
            <a:r>
              <a:rPr lang="en-US" sz="1400"/>
              <a:t>More information about </a:t>
            </a:r>
            <a:r>
              <a:rPr lang="en-GB" sz="1400"/>
              <a:t>RESTORE2 (full) can be obtained from Wessex PSC.</a:t>
            </a:r>
          </a:p>
        </p:txBody>
      </p:sp>
    </p:spTree>
    <p:extLst>
      <p:ext uri="{BB962C8B-B14F-4D97-AF65-F5344CB8AC3E}">
        <p14:creationId xmlns:p14="http://schemas.microsoft.com/office/powerpoint/2010/main" val="147947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91F94-FAF4-4915-9D7A-913F40411A9F}"/>
              </a:ext>
            </a:extLst>
          </p:cNvPr>
          <p:cNvSpPr txBox="1"/>
          <p:nvPr/>
        </p:nvSpPr>
        <p:spPr>
          <a:xfrm>
            <a:off x="2524206" y="2623838"/>
            <a:ext cx="3703258" cy="707886"/>
          </a:xfrm>
          <a:prstGeom prst="rect">
            <a:avLst/>
          </a:prstGeom>
          <a:noFill/>
        </p:spPr>
        <p:txBody>
          <a:bodyPr wrap="none" rtlCol="0">
            <a:spAutoFit/>
          </a:bodyPr>
          <a:lstStyle/>
          <a:p>
            <a:r>
              <a:rPr lang="en-GB" sz="4000" b="1">
                <a:solidFill>
                  <a:schemeClr val="accent1"/>
                </a:solidFill>
              </a:rPr>
              <a:t>Raising the Alert</a:t>
            </a:r>
          </a:p>
        </p:txBody>
      </p:sp>
      <p:pic>
        <p:nvPicPr>
          <p:cNvPr id="2" name="Picture 1">
            <a:extLst>
              <a:ext uri="{FF2B5EF4-FFF2-40B4-BE49-F238E27FC236}">
                <a16:creationId xmlns:a16="http://schemas.microsoft.com/office/drawing/2014/main" id="{0ACB4E06-0CB1-4D06-A579-08D146F7A103}"/>
              </a:ext>
            </a:extLst>
          </p:cNvPr>
          <p:cNvPicPr>
            <a:picLocks noChangeAspect="1"/>
          </p:cNvPicPr>
          <p:nvPr/>
        </p:nvPicPr>
        <p:blipFill>
          <a:blip r:embed="rId2"/>
          <a:stretch>
            <a:fillRect/>
          </a:stretch>
        </p:blipFill>
        <p:spPr>
          <a:xfrm>
            <a:off x="2099916" y="3666932"/>
            <a:ext cx="4944165" cy="847843"/>
          </a:xfrm>
          <a:prstGeom prst="rect">
            <a:avLst/>
          </a:prstGeom>
        </p:spPr>
      </p:pic>
      <p:sp>
        <p:nvSpPr>
          <p:cNvPr id="5" name="Slide Number Placeholder 4">
            <a:extLst>
              <a:ext uri="{FF2B5EF4-FFF2-40B4-BE49-F238E27FC236}">
                <a16:creationId xmlns:a16="http://schemas.microsoft.com/office/drawing/2014/main" id="{146ACFF0-9E99-4914-8CD8-A01B449B415E}"/>
              </a:ext>
            </a:extLst>
          </p:cNvPr>
          <p:cNvSpPr>
            <a:spLocks noGrp="1"/>
          </p:cNvSpPr>
          <p:nvPr>
            <p:ph type="sldNum" sz="quarter" idx="12"/>
          </p:nvPr>
        </p:nvSpPr>
        <p:spPr/>
        <p:txBody>
          <a:bodyPr/>
          <a:lstStyle/>
          <a:p>
            <a:fld id="{BC03EB51-2E59-4B18-BED2-D8B384E257A9}" type="slidenum">
              <a:rPr lang="en-GB" smtClean="0"/>
              <a:pPr/>
              <a:t>31</a:t>
            </a:fld>
            <a:endParaRPr lang="en-GB"/>
          </a:p>
        </p:txBody>
      </p:sp>
      <p:pic>
        <p:nvPicPr>
          <p:cNvPr id="6" name="Picture 5">
            <a:extLst>
              <a:ext uri="{FF2B5EF4-FFF2-40B4-BE49-F238E27FC236}">
                <a16:creationId xmlns:a16="http://schemas.microsoft.com/office/drawing/2014/main" id="{06937407-FDA7-41D5-BB1D-D908AE57772E}"/>
              </a:ext>
            </a:extLst>
          </p:cNvPr>
          <p:cNvPicPr>
            <a:picLocks noChangeAspect="1"/>
          </p:cNvPicPr>
          <p:nvPr/>
        </p:nvPicPr>
        <p:blipFill>
          <a:blip r:embed="rId3"/>
          <a:stretch>
            <a:fillRect/>
          </a:stretch>
        </p:blipFill>
        <p:spPr>
          <a:xfrm>
            <a:off x="1364307" y="948911"/>
            <a:ext cx="6807714" cy="1152075"/>
          </a:xfrm>
          <a:prstGeom prst="rect">
            <a:avLst/>
          </a:prstGeom>
        </p:spPr>
      </p:pic>
    </p:spTree>
    <p:extLst>
      <p:ext uri="{BB962C8B-B14F-4D97-AF65-F5344CB8AC3E}">
        <p14:creationId xmlns:p14="http://schemas.microsoft.com/office/powerpoint/2010/main" val="3917126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2B70D8-6B03-4FE2-822D-C02570FCB4F3}"/>
              </a:ext>
            </a:extLst>
          </p:cNvPr>
          <p:cNvSpPr>
            <a:spLocks noGrp="1"/>
          </p:cNvSpPr>
          <p:nvPr>
            <p:ph type="sldNum" sz="quarter" idx="12"/>
          </p:nvPr>
        </p:nvSpPr>
        <p:spPr/>
        <p:txBody>
          <a:bodyPr/>
          <a:lstStyle/>
          <a:p>
            <a:fld id="{BC03EB51-2E59-4B18-BED2-D8B384E257A9}" type="slidenum">
              <a:rPr lang="en-GB" smtClean="0"/>
              <a:pPr/>
              <a:t>32</a:t>
            </a:fld>
            <a:endParaRPr lang="en-GB"/>
          </a:p>
        </p:txBody>
      </p:sp>
      <p:sp>
        <p:nvSpPr>
          <p:cNvPr id="4" name="TextBox 3">
            <a:extLst>
              <a:ext uri="{FF2B5EF4-FFF2-40B4-BE49-F238E27FC236}">
                <a16:creationId xmlns:a16="http://schemas.microsoft.com/office/drawing/2014/main" id="{4DB16C49-6DCB-4118-8868-37872FDF31B0}"/>
              </a:ext>
            </a:extLst>
          </p:cNvPr>
          <p:cNvSpPr txBox="1"/>
          <p:nvPr/>
        </p:nvSpPr>
        <p:spPr>
          <a:xfrm>
            <a:off x="252000" y="108000"/>
            <a:ext cx="1725152" cy="369332"/>
          </a:xfrm>
          <a:prstGeom prst="rect">
            <a:avLst/>
          </a:prstGeom>
          <a:noFill/>
        </p:spPr>
        <p:txBody>
          <a:bodyPr wrap="none" rtlCol="0">
            <a:spAutoFit/>
          </a:bodyPr>
          <a:lstStyle/>
          <a:p>
            <a:r>
              <a:rPr lang="en-GB"/>
              <a:t>Raising the Alert</a:t>
            </a:r>
          </a:p>
        </p:txBody>
      </p:sp>
      <p:sp>
        <p:nvSpPr>
          <p:cNvPr id="5" name="TextBox 4">
            <a:extLst>
              <a:ext uri="{FF2B5EF4-FFF2-40B4-BE49-F238E27FC236}">
                <a16:creationId xmlns:a16="http://schemas.microsoft.com/office/drawing/2014/main" id="{262C1CB0-C561-4DB0-9EE5-17A6B856449F}"/>
              </a:ext>
            </a:extLst>
          </p:cNvPr>
          <p:cNvSpPr txBox="1"/>
          <p:nvPr/>
        </p:nvSpPr>
        <p:spPr>
          <a:xfrm>
            <a:off x="1643724" y="4988628"/>
            <a:ext cx="5856549" cy="1077218"/>
          </a:xfrm>
          <a:prstGeom prst="rect">
            <a:avLst/>
          </a:prstGeom>
          <a:noFill/>
        </p:spPr>
        <p:txBody>
          <a:bodyPr wrap="square" rtlCol="0">
            <a:spAutoFit/>
          </a:bodyPr>
          <a:lstStyle/>
          <a:p>
            <a:pPr algn="ctr"/>
            <a:r>
              <a:rPr lang="en-GB" sz="3200" dirty="0">
                <a:solidFill>
                  <a:srgbClr val="0070C0"/>
                </a:solidFill>
              </a:rPr>
              <a:t>Follow your organisations reporting procedures</a:t>
            </a:r>
          </a:p>
        </p:txBody>
      </p:sp>
      <p:pic>
        <p:nvPicPr>
          <p:cNvPr id="8" name="Picture 7" descr="A person smiling for the camera&#10;&#10;Description automatically generated">
            <a:extLst>
              <a:ext uri="{FF2B5EF4-FFF2-40B4-BE49-F238E27FC236}">
                <a16:creationId xmlns:a16="http://schemas.microsoft.com/office/drawing/2014/main" id="{76EC2406-450D-422D-899C-F83A19A1A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158" y="921820"/>
            <a:ext cx="5686068" cy="3788477"/>
          </a:xfrm>
          <a:prstGeom prst="rect">
            <a:avLst/>
          </a:prstGeom>
        </p:spPr>
      </p:pic>
    </p:spTree>
    <p:extLst>
      <p:ext uri="{BB962C8B-B14F-4D97-AF65-F5344CB8AC3E}">
        <p14:creationId xmlns:p14="http://schemas.microsoft.com/office/powerpoint/2010/main" val="1013839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91F94-FAF4-4915-9D7A-913F40411A9F}"/>
              </a:ext>
            </a:extLst>
          </p:cNvPr>
          <p:cNvSpPr txBox="1"/>
          <p:nvPr/>
        </p:nvSpPr>
        <p:spPr>
          <a:xfrm>
            <a:off x="931857" y="2805090"/>
            <a:ext cx="7672613" cy="707886"/>
          </a:xfrm>
          <a:prstGeom prst="rect">
            <a:avLst/>
          </a:prstGeom>
          <a:noFill/>
        </p:spPr>
        <p:txBody>
          <a:bodyPr wrap="none" rtlCol="0">
            <a:spAutoFit/>
          </a:bodyPr>
          <a:lstStyle/>
          <a:p>
            <a:r>
              <a:rPr lang="en-GB" sz="4000" b="1">
                <a:solidFill>
                  <a:schemeClr val="accent1"/>
                </a:solidFill>
              </a:rPr>
              <a:t>Reporting Concerns / Using SBARD </a:t>
            </a:r>
          </a:p>
        </p:txBody>
      </p:sp>
      <p:sp>
        <p:nvSpPr>
          <p:cNvPr id="5" name="Slide Number Placeholder 4">
            <a:extLst>
              <a:ext uri="{FF2B5EF4-FFF2-40B4-BE49-F238E27FC236}">
                <a16:creationId xmlns:a16="http://schemas.microsoft.com/office/drawing/2014/main" id="{146ACFF0-9E99-4914-8CD8-A01B449B415E}"/>
              </a:ext>
            </a:extLst>
          </p:cNvPr>
          <p:cNvSpPr>
            <a:spLocks noGrp="1"/>
          </p:cNvSpPr>
          <p:nvPr>
            <p:ph type="sldNum" sz="quarter" idx="12"/>
          </p:nvPr>
        </p:nvSpPr>
        <p:spPr/>
        <p:txBody>
          <a:bodyPr/>
          <a:lstStyle/>
          <a:p>
            <a:fld id="{BC03EB51-2E59-4B18-BED2-D8B384E257A9}" type="slidenum">
              <a:rPr lang="en-GB" smtClean="0"/>
              <a:pPr/>
              <a:t>33</a:t>
            </a:fld>
            <a:endParaRPr lang="en-GB"/>
          </a:p>
        </p:txBody>
      </p:sp>
      <p:pic>
        <p:nvPicPr>
          <p:cNvPr id="6" name="Picture 5">
            <a:extLst>
              <a:ext uri="{FF2B5EF4-FFF2-40B4-BE49-F238E27FC236}">
                <a16:creationId xmlns:a16="http://schemas.microsoft.com/office/drawing/2014/main" id="{06937407-FDA7-41D5-BB1D-D908AE57772E}"/>
              </a:ext>
            </a:extLst>
          </p:cNvPr>
          <p:cNvPicPr>
            <a:picLocks noChangeAspect="1"/>
          </p:cNvPicPr>
          <p:nvPr/>
        </p:nvPicPr>
        <p:blipFill>
          <a:blip r:embed="rId2"/>
          <a:stretch>
            <a:fillRect/>
          </a:stretch>
        </p:blipFill>
        <p:spPr>
          <a:xfrm>
            <a:off x="1364307" y="1079540"/>
            <a:ext cx="6807714" cy="1152075"/>
          </a:xfrm>
          <a:prstGeom prst="rect">
            <a:avLst/>
          </a:prstGeom>
        </p:spPr>
      </p:pic>
      <p:pic>
        <p:nvPicPr>
          <p:cNvPr id="7" name="Picture 6">
            <a:extLst>
              <a:ext uri="{FF2B5EF4-FFF2-40B4-BE49-F238E27FC236}">
                <a16:creationId xmlns:a16="http://schemas.microsoft.com/office/drawing/2014/main" id="{AFE7F045-856E-46CF-9929-E94D1666D9D1}"/>
              </a:ext>
            </a:extLst>
          </p:cNvPr>
          <p:cNvPicPr>
            <a:picLocks noChangeAspect="1"/>
          </p:cNvPicPr>
          <p:nvPr/>
        </p:nvPicPr>
        <p:blipFill>
          <a:blip r:embed="rId3"/>
          <a:stretch>
            <a:fillRect/>
          </a:stretch>
        </p:blipFill>
        <p:spPr>
          <a:xfrm>
            <a:off x="2099916" y="3719180"/>
            <a:ext cx="4944165" cy="847843"/>
          </a:xfrm>
          <a:prstGeom prst="rect">
            <a:avLst/>
          </a:prstGeom>
        </p:spPr>
      </p:pic>
    </p:spTree>
    <p:extLst>
      <p:ext uri="{BB962C8B-B14F-4D97-AF65-F5344CB8AC3E}">
        <p14:creationId xmlns:p14="http://schemas.microsoft.com/office/powerpoint/2010/main" val="1008700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28C89D-D2B6-4808-9D86-D45404822F65}"/>
              </a:ext>
            </a:extLst>
          </p:cNvPr>
          <p:cNvSpPr>
            <a:spLocks noGrp="1"/>
          </p:cNvSpPr>
          <p:nvPr>
            <p:ph type="sldNum" sz="quarter" idx="12"/>
          </p:nvPr>
        </p:nvSpPr>
        <p:spPr/>
        <p:txBody>
          <a:bodyPr/>
          <a:lstStyle/>
          <a:p>
            <a:fld id="{BC03EB51-2E59-4B18-BED2-D8B384E257A9}" type="slidenum">
              <a:rPr lang="en-GB" smtClean="0"/>
              <a:pPr/>
              <a:t>34</a:t>
            </a:fld>
            <a:endParaRPr lang="en-GB"/>
          </a:p>
        </p:txBody>
      </p:sp>
      <p:sp>
        <p:nvSpPr>
          <p:cNvPr id="4" name="TextBox 3">
            <a:extLst>
              <a:ext uri="{FF2B5EF4-FFF2-40B4-BE49-F238E27FC236}">
                <a16:creationId xmlns:a16="http://schemas.microsoft.com/office/drawing/2014/main" id="{D89BD585-D75B-486C-B7F9-DB78A90F9A1C}"/>
              </a:ext>
            </a:extLst>
          </p:cNvPr>
          <p:cNvSpPr txBox="1"/>
          <p:nvPr/>
        </p:nvSpPr>
        <p:spPr>
          <a:xfrm>
            <a:off x="705393" y="2687664"/>
            <a:ext cx="7733212" cy="3046988"/>
          </a:xfrm>
          <a:prstGeom prst="rect">
            <a:avLst/>
          </a:prstGeom>
          <a:noFill/>
        </p:spPr>
        <p:txBody>
          <a:bodyPr wrap="square">
            <a:spAutoFit/>
          </a:bodyPr>
          <a:lstStyle/>
          <a:p>
            <a:r>
              <a:rPr lang="en-US" sz="1600" b="1" dirty="0">
                <a:solidFill>
                  <a:schemeClr val="accent1">
                    <a:lumMod val="75000"/>
                  </a:schemeClr>
                </a:solidFill>
              </a:rPr>
              <a:t>Getting your message across </a:t>
            </a:r>
          </a:p>
          <a:p>
            <a:endParaRPr lang="en-US" sz="1600" dirty="0"/>
          </a:p>
          <a:p>
            <a:pPr>
              <a:spcAft>
                <a:spcPts val="1200"/>
              </a:spcAft>
            </a:pPr>
            <a:r>
              <a:rPr lang="en-US" sz="1400" dirty="0"/>
              <a:t>Being able to communicate effectively is a critical skill for everyone working with clients. There is little point in </a:t>
            </a:r>
            <a:r>
              <a:rPr lang="en-US" sz="1400" dirty="0" err="1"/>
              <a:t>recognising</a:t>
            </a:r>
            <a:r>
              <a:rPr lang="en-US" sz="1400" dirty="0"/>
              <a:t> deterioration in a client if you are unable to communicate your concerns in a way that makes others take action to support you to manage your resident. </a:t>
            </a:r>
          </a:p>
          <a:p>
            <a:pPr>
              <a:spcAft>
                <a:spcPts val="1200"/>
              </a:spcAft>
            </a:pPr>
            <a:r>
              <a:rPr lang="en-US" sz="1400" dirty="0"/>
              <a:t>It can be difficult to communicate when you are under pressure or tired. It can be challenging communicating with so many different groups of people, including GPs, the ambulance service and community teams. </a:t>
            </a:r>
          </a:p>
          <a:p>
            <a:pPr>
              <a:spcAft>
                <a:spcPts val="1200"/>
              </a:spcAft>
            </a:pPr>
            <a:r>
              <a:rPr lang="en-US" sz="1400" dirty="0"/>
              <a:t>It is good practice to always try and plan your communication so you know what essential information you need to include. To assist you in getting your message across every time, RESTORE2 uses a Structured Communication Tool call SBARD. This is easy to use and helps information to be transferred accurately and safely between people.</a:t>
            </a:r>
            <a:endParaRPr lang="en-GB" sz="1400" dirty="0"/>
          </a:p>
        </p:txBody>
      </p:sp>
      <p:pic>
        <p:nvPicPr>
          <p:cNvPr id="5" name="Picture 4">
            <a:extLst>
              <a:ext uri="{FF2B5EF4-FFF2-40B4-BE49-F238E27FC236}">
                <a16:creationId xmlns:a16="http://schemas.microsoft.com/office/drawing/2014/main" id="{F5727566-3BC2-48F9-9467-1F1C469EA55B}"/>
              </a:ext>
            </a:extLst>
          </p:cNvPr>
          <p:cNvPicPr>
            <a:picLocks noChangeAspect="1"/>
          </p:cNvPicPr>
          <p:nvPr/>
        </p:nvPicPr>
        <p:blipFill>
          <a:blip r:embed="rId2"/>
          <a:stretch>
            <a:fillRect/>
          </a:stretch>
        </p:blipFill>
        <p:spPr>
          <a:xfrm>
            <a:off x="1817970" y="1024248"/>
            <a:ext cx="5115730" cy="1306875"/>
          </a:xfrm>
          <a:prstGeom prst="rect">
            <a:avLst/>
          </a:prstGeom>
        </p:spPr>
      </p:pic>
    </p:spTree>
    <p:extLst>
      <p:ext uri="{BB962C8B-B14F-4D97-AF65-F5344CB8AC3E}">
        <p14:creationId xmlns:p14="http://schemas.microsoft.com/office/powerpoint/2010/main" val="1840083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22A2FD-1FA2-438E-AB63-19C15F00FB82}"/>
              </a:ext>
            </a:extLst>
          </p:cNvPr>
          <p:cNvSpPr>
            <a:spLocks noGrp="1"/>
          </p:cNvSpPr>
          <p:nvPr>
            <p:ph type="sldNum" sz="quarter" idx="12"/>
          </p:nvPr>
        </p:nvSpPr>
        <p:spPr/>
        <p:txBody>
          <a:bodyPr/>
          <a:lstStyle/>
          <a:p>
            <a:fld id="{BC03EB51-2E59-4B18-BED2-D8B384E257A9}" type="slidenum">
              <a:rPr lang="en-GB" smtClean="0"/>
              <a:pPr/>
              <a:t>35</a:t>
            </a:fld>
            <a:endParaRPr lang="en-GB"/>
          </a:p>
        </p:txBody>
      </p:sp>
      <p:pic>
        <p:nvPicPr>
          <p:cNvPr id="3" name="Picture 2">
            <a:extLst>
              <a:ext uri="{FF2B5EF4-FFF2-40B4-BE49-F238E27FC236}">
                <a16:creationId xmlns:a16="http://schemas.microsoft.com/office/drawing/2014/main" id="{6C2E4054-1C5C-431B-84F2-92E42E56700B}"/>
              </a:ext>
            </a:extLst>
          </p:cNvPr>
          <p:cNvPicPr>
            <a:picLocks noChangeAspect="1"/>
          </p:cNvPicPr>
          <p:nvPr/>
        </p:nvPicPr>
        <p:blipFill>
          <a:blip r:embed="rId2"/>
          <a:stretch>
            <a:fillRect/>
          </a:stretch>
        </p:blipFill>
        <p:spPr>
          <a:xfrm>
            <a:off x="1247088" y="516858"/>
            <a:ext cx="6257493" cy="5824283"/>
          </a:xfrm>
          <a:prstGeom prst="rect">
            <a:avLst/>
          </a:prstGeom>
        </p:spPr>
      </p:pic>
      <p:sp>
        <p:nvSpPr>
          <p:cNvPr id="5" name="TextBox 4">
            <a:extLst>
              <a:ext uri="{FF2B5EF4-FFF2-40B4-BE49-F238E27FC236}">
                <a16:creationId xmlns:a16="http://schemas.microsoft.com/office/drawing/2014/main" id="{994D366B-F6BB-4C23-B3E5-14ACCF6C5105}"/>
              </a:ext>
            </a:extLst>
          </p:cNvPr>
          <p:cNvSpPr txBox="1"/>
          <p:nvPr/>
        </p:nvSpPr>
        <p:spPr>
          <a:xfrm>
            <a:off x="3501052" y="3020129"/>
            <a:ext cx="3483221" cy="2523768"/>
          </a:xfrm>
          <a:prstGeom prst="rect">
            <a:avLst/>
          </a:prstGeom>
          <a:solidFill>
            <a:schemeClr val="bg1"/>
          </a:solidFill>
        </p:spPr>
        <p:txBody>
          <a:bodyPr wrap="square" lIns="0" tIns="0" rIns="0" bIns="0" rtlCol="0">
            <a:spAutoFit/>
          </a:bodyPr>
          <a:lstStyle/>
          <a:p>
            <a:pPr>
              <a:spcAft>
                <a:spcPts val="600"/>
              </a:spcAft>
            </a:pPr>
            <a:r>
              <a:rPr lang="en-US" sz="1200" dirty="0"/>
              <a:t>Evidence shows that using SBARD helps with communication, confidence and patient safety</a:t>
            </a:r>
          </a:p>
          <a:p>
            <a:pPr>
              <a:spcAft>
                <a:spcPts val="600"/>
              </a:spcAft>
            </a:pPr>
            <a:r>
              <a:rPr lang="en-US" sz="1200" dirty="0"/>
              <a:t>Practice using SBARD every time you are handing over information to a colleague or healthcare professional and soon it will become more familiar to you </a:t>
            </a:r>
          </a:p>
          <a:p>
            <a:pPr>
              <a:spcAft>
                <a:spcPts val="600"/>
              </a:spcAft>
            </a:pPr>
            <a:r>
              <a:rPr lang="en-US" sz="1200" dirty="0"/>
              <a:t>Have the SBARD template available next to the phone so that you can use it as a prompt when you need to</a:t>
            </a:r>
          </a:p>
          <a:p>
            <a:pPr>
              <a:spcAft>
                <a:spcPts val="600"/>
              </a:spcAft>
            </a:pPr>
            <a:r>
              <a:rPr lang="en-US" sz="1200" dirty="0"/>
              <a:t>Once you have escalated your concerns, you must still continue to attend to the immediate safety and comfort of your client</a:t>
            </a:r>
          </a:p>
          <a:p>
            <a:pPr>
              <a:spcAft>
                <a:spcPts val="600"/>
              </a:spcAft>
            </a:pPr>
            <a:r>
              <a:rPr lang="en-US" sz="1200" dirty="0"/>
              <a:t>Carry out and document any of the actions you have been asked to take</a:t>
            </a:r>
          </a:p>
        </p:txBody>
      </p:sp>
      <p:sp>
        <p:nvSpPr>
          <p:cNvPr id="4" name="Rectangle 3">
            <a:extLst>
              <a:ext uri="{FF2B5EF4-FFF2-40B4-BE49-F238E27FC236}">
                <a16:creationId xmlns:a16="http://schemas.microsoft.com/office/drawing/2014/main" id="{EB7AFC8D-8558-42A7-A73E-743AD9F9C0E7}"/>
              </a:ext>
            </a:extLst>
          </p:cNvPr>
          <p:cNvSpPr/>
          <p:nvPr/>
        </p:nvSpPr>
        <p:spPr>
          <a:xfrm>
            <a:off x="3291355" y="5615705"/>
            <a:ext cx="3689063" cy="374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170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CE8EF1-B352-4713-A337-E3ED2B15A69A}"/>
              </a:ext>
            </a:extLst>
          </p:cNvPr>
          <p:cNvSpPr>
            <a:spLocks noGrp="1"/>
          </p:cNvSpPr>
          <p:nvPr>
            <p:ph type="sldNum" sz="quarter" idx="12"/>
          </p:nvPr>
        </p:nvSpPr>
        <p:spPr/>
        <p:txBody>
          <a:bodyPr/>
          <a:lstStyle/>
          <a:p>
            <a:fld id="{BC03EB51-2E59-4B18-BED2-D8B384E257A9}" type="slidenum">
              <a:rPr lang="en-GB" smtClean="0"/>
              <a:pPr/>
              <a:t>36</a:t>
            </a:fld>
            <a:endParaRPr lang="en-GB"/>
          </a:p>
        </p:txBody>
      </p:sp>
      <p:pic>
        <p:nvPicPr>
          <p:cNvPr id="5" name="Picture 4">
            <a:extLst>
              <a:ext uri="{FF2B5EF4-FFF2-40B4-BE49-F238E27FC236}">
                <a16:creationId xmlns:a16="http://schemas.microsoft.com/office/drawing/2014/main" id="{D938D078-25E7-4F94-A191-785CABEAF5DC}"/>
              </a:ext>
            </a:extLst>
          </p:cNvPr>
          <p:cNvPicPr>
            <a:picLocks noChangeAspect="1"/>
          </p:cNvPicPr>
          <p:nvPr/>
        </p:nvPicPr>
        <p:blipFill>
          <a:blip r:embed="rId2"/>
          <a:stretch>
            <a:fillRect/>
          </a:stretch>
        </p:blipFill>
        <p:spPr>
          <a:xfrm>
            <a:off x="1210350" y="799538"/>
            <a:ext cx="6723298" cy="5258924"/>
          </a:xfrm>
          <a:prstGeom prst="rect">
            <a:avLst/>
          </a:prstGeom>
        </p:spPr>
      </p:pic>
      <p:sp>
        <p:nvSpPr>
          <p:cNvPr id="3" name="TextBox 2">
            <a:extLst>
              <a:ext uri="{FF2B5EF4-FFF2-40B4-BE49-F238E27FC236}">
                <a16:creationId xmlns:a16="http://schemas.microsoft.com/office/drawing/2014/main" id="{806319A8-F17B-426A-B3F4-5B2B3B53F1D1}"/>
              </a:ext>
            </a:extLst>
          </p:cNvPr>
          <p:cNvSpPr txBox="1"/>
          <p:nvPr/>
        </p:nvSpPr>
        <p:spPr>
          <a:xfrm>
            <a:off x="2691151" y="1008446"/>
            <a:ext cx="4911432" cy="1631216"/>
          </a:xfrm>
          <a:prstGeom prst="rect">
            <a:avLst/>
          </a:prstGeom>
          <a:solidFill>
            <a:schemeClr val="bg1"/>
          </a:solidFill>
        </p:spPr>
        <p:txBody>
          <a:bodyPr wrap="square" lIns="0" tIns="0" rIns="0" bIns="0" rtlCol="0">
            <a:spAutoFit/>
          </a:bodyPr>
          <a:lstStyle/>
          <a:p>
            <a:pPr>
              <a:spcAft>
                <a:spcPts val="600"/>
              </a:spcAft>
            </a:pPr>
            <a:r>
              <a:rPr lang="en-US" sz="1200" dirty="0"/>
              <a:t>Start by explaining the current situation. </a:t>
            </a:r>
          </a:p>
          <a:p>
            <a:pPr>
              <a:spcAft>
                <a:spcPts val="600"/>
              </a:spcAft>
            </a:pPr>
            <a:r>
              <a:rPr lang="en-US" sz="1200" dirty="0"/>
              <a:t>Introduce yourself and state your role. Explain where you are calling from, who you are, your role and what your direct phone number is in case you get cut off. Provide key information about the client including: </a:t>
            </a:r>
          </a:p>
          <a:p>
            <a:pPr marL="171450" indent="-171450">
              <a:buClr>
                <a:srgbClr val="00B0F0"/>
              </a:buClr>
              <a:buSzPct val="125000"/>
              <a:buFont typeface="Wingdings" panose="05000000000000000000" pitchFamily="2" charset="2"/>
              <a:buChar char="§"/>
            </a:pPr>
            <a:r>
              <a:rPr lang="en-US" sz="1200" dirty="0"/>
              <a:t>their full name, date of birth and NHS number. </a:t>
            </a:r>
          </a:p>
          <a:p>
            <a:r>
              <a:rPr lang="en-US" sz="1200" dirty="0"/>
              <a:t>Explain what it is that you are concerned about and how it is different from normal.</a:t>
            </a:r>
            <a:endParaRPr lang="en-US" sz="1200" dirty="0">
              <a:solidFill>
                <a:schemeClr val="bg2">
                  <a:lumMod val="25000"/>
                </a:schemeClr>
              </a:solidFill>
              <a:cs typeface="Arial" panose="020B0604020202020204" pitchFamily="34" charset="0"/>
            </a:endParaRPr>
          </a:p>
          <a:p>
            <a:endParaRPr lang="en-GB" sz="1200" dirty="0">
              <a:solidFill>
                <a:schemeClr val="bg2">
                  <a:lumMod val="25000"/>
                </a:schemeClr>
              </a:solidFill>
              <a:cs typeface="Arial" panose="020B0604020202020204" pitchFamily="34" charset="0"/>
            </a:endParaRPr>
          </a:p>
        </p:txBody>
      </p:sp>
      <p:sp>
        <p:nvSpPr>
          <p:cNvPr id="7" name="TextBox 6">
            <a:extLst>
              <a:ext uri="{FF2B5EF4-FFF2-40B4-BE49-F238E27FC236}">
                <a16:creationId xmlns:a16="http://schemas.microsoft.com/office/drawing/2014/main" id="{D6070E94-85A6-485B-8699-A441A2FF7E88}"/>
              </a:ext>
            </a:extLst>
          </p:cNvPr>
          <p:cNvSpPr txBox="1"/>
          <p:nvPr/>
        </p:nvSpPr>
        <p:spPr>
          <a:xfrm>
            <a:off x="2704211" y="2646267"/>
            <a:ext cx="4911432" cy="1631216"/>
          </a:xfrm>
          <a:prstGeom prst="rect">
            <a:avLst/>
          </a:prstGeom>
          <a:solidFill>
            <a:schemeClr val="bg1"/>
          </a:solidFill>
        </p:spPr>
        <p:txBody>
          <a:bodyPr wrap="square" lIns="0" tIns="0" rIns="0" bIns="0" rtlCol="0">
            <a:spAutoFit/>
          </a:bodyPr>
          <a:lstStyle/>
          <a:p>
            <a:pPr>
              <a:spcAft>
                <a:spcPts val="600"/>
              </a:spcAft>
            </a:pPr>
            <a:r>
              <a:rPr lang="en-US" sz="1200" dirty="0"/>
              <a:t>Briefly state the client’s relevant medical history and what has got you to the point of calling for help. </a:t>
            </a:r>
          </a:p>
          <a:p>
            <a:pPr>
              <a:spcAft>
                <a:spcPts val="600"/>
              </a:spcAft>
            </a:pPr>
            <a:r>
              <a:rPr lang="en-US" sz="1200" dirty="0"/>
              <a:t>This should include medical conditions, any treatments or medicines that they are on and whether they have an End of Life care plan or any limitations to treatment. You could include:</a:t>
            </a:r>
          </a:p>
          <a:p>
            <a:pPr marL="171450" indent="-171450">
              <a:buClr>
                <a:srgbClr val="00B0F0"/>
              </a:buClr>
              <a:buSzPct val="125000"/>
              <a:buFont typeface="Wingdings" panose="05000000000000000000" pitchFamily="2" charset="2"/>
              <a:buChar char="§"/>
            </a:pPr>
            <a:r>
              <a:rPr lang="en-US" sz="1200" dirty="0"/>
              <a:t> the last GP review if relevant</a:t>
            </a:r>
          </a:p>
          <a:p>
            <a:pPr marL="171450" indent="-171450">
              <a:buClr>
                <a:srgbClr val="00B0F0"/>
              </a:buClr>
              <a:buSzPct val="125000"/>
              <a:buFont typeface="Wingdings" panose="05000000000000000000" pitchFamily="2" charset="2"/>
              <a:buChar char="§"/>
            </a:pPr>
            <a:r>
              <a:rPr lang="en-US" sz="1200" dirty="0"/>
              <a:t> any new medicines like antibiotics</a:t>
            </a:r>
          </a:p>
          <a:p>
            <a:pPr marL="171450" indent="-171450">
              <a:buClr>
                <a:srgbClr val="00B0F0"/>
              </a:buClr>
              <a:buSzPct val="125000"/>
              <a:buFont typeface="Wingdings" panose="05000000000000000000" pitchFamily="2" charset="2"/>
              <a:buChar char="§"/>
            </a:pPr>
            <a:r>
              <a:rPr lang="en-US" sz="1200" dirty="0"/>
              <a:t> test results that are awaited</a:t>
            </a:r>
          </a:p>
        </p:txBody>
      </p:sp>
      <p:sp>
        <p:nvSpPr>
          <p:cNvPr id="9" name="TextBox 8">
            <a:extLst>
              <a:ext uri="{FF2B5EF4-FFF2-40B4-BE49-F238E27FC236}">
                <a16:creationId xmlns:a16="http://schemas.microsoft.com/office/drawing/2014/main" id="{832804D4-04EB-4155-BB12-01D497F6F918}"/>
              </a:ext>
            </a:extLst>
          </p:cNvPr>
          <p:cNvSpPr txBox="1"/>
          <p:nvPr/>
        </p:nvSpPr>
        <p:spPr>
          <a:xfrm>
            <a:off x="2691154" y="4431302"/>
            <a:ext cx="4815635" cy="1631216"/>
          </a:xfrm>
          <a:prstGeom prst="rect">
            <a:avLst/>
          </a:prstGeom>
          <a:solidFill>
            <a:schemeClr val="bg1"/>
          </a:solidFill>
        </p:spPr>
        <p:txBody>
          <a:bodyPr wrap="square" lIns="0" tIns="0" rIns="0" bIns="0" rtlCol="0">
            <a:spAutoFit/>
          </a:bodyPr>
          <a:lstStyle/>
          <a:p>
            <a:pPr>
              <a:spcAft>
                <a:spcPts val="600"/>
              </a:spcAft>
            </a:pPr>
            <a:r>
              <a:rPr lang="en-US" sz="1200" dirty="0"/>
              <a:t>This is where you can </a:t>
            </a:r>
            <a:r>
              <a:rPr lang="en-US" sz="1200" dirty="0" err="1"/>
              <a:t>summarise</a:t>
            </a:r>
            <a:r>
              <a:rPr lang="en-US" sz="1200" dirty="0"/>
              <a:t> what action you have taken so far and suggest what you think might be happening. </a:t>
            </a:r>
          </a:p>
          <a:p>
            <a:pPr>
              <a:spcAft>
                <a:spcPts val="600"/>
              </a:spcAft>
            </a:pPr>
            <a:r>
              <a:rPr lang="en-US" sz="1200" dirty="0"/>
              <a:t>If you aren’t sure what is going on, don’t let this put you off raising your concerns! You could include:</a:t>
            </a:r>
          </a:p>
          <a:p>
            <a:pPr marL="171450" indent="-171450">
              <a:buClr>
                <a:srgbClr val="00B0F0"/>
              </a:buClr>
              <a:buSzPct val="125000"/>
              <a:buFont typeface="Wingdings" panose="05000000000000000000" pitchFamily="2" charset="2"/>
              <a:buChar char="§"/>
            </a:pPr>
            <a:r>
              <a:rPr lang="en-US" sz="1200" dirty="0"/>
              <a:t> signs or symptoms e.g. </a:t>
            </a:r>
            <a:r>
              <a:rPr lang="en-US" sz="1200" dirty="0" err="1"/>
              <a:t>diarrhoea</a:t>
            </a:r>
            <a:r>
              <a:rPr lang="en-US" sz="1200" dirty="0"/>
              <a:t>, skin rash, pain or fatigue</a:t>
            </a:r>
          </a:p>
          <a:p>
            <a:pPr marL="171450" indent="-171450">
              <a:buClr>
                <a:srgbClr val="00B0F0"/>
              </a:buClr>
              <a:buSzPct val="125000"/>
              <a:buFont typeface="Wingdings" panose="05000000000000000000" pitchFamily="2" charset="2"/>
              <a:buChar char="§"/>
            </a:pPr>
            <a:r>
              <a:rPr lang="en-US" sz="1200" dirty="0"/>
              <a:t> any pain relief or other medications you have given</a:t>
            </a:r>
          </a:p>
          <a:p>
            <a:pPr marL="171450" indent="-171450">
              <a:buClr>
                <a:srgbClr val="00B0F0"/>
              </a:buClr>
              <a:buSzPct val="125000"/>
              <a:buFont typeface="Wingdings" panose="05000000000000000000" pitchFamily="2" charset="2"/>
              <a:buChar char="§"/>
            </a:pPr>
            <a:r>
              <a:rPr lang="en-US" sz="1200" dirty="0"/>
              <a:t> actions like re-positioning the client</a:t>
            </a:r>
          </a:p>
          <a:p>
            <a:pPr marL="171450" indent="-171450">
              <a:buClr>
                <a:srgbClr val="00B0F0"/>
              </a:buClr>
              <a:buSzPct val="125000"/>
              <a:buFont typeface="Wingdings" panose="05000000000000000000" pitchFamily="2" charset="2"/>
              <a:buChar char="§"/>
            </a:pPr>
            <a:r>
              <a:rPr lang="en-US" sz="1200" dirty="0"/>
              <a:t> other observations like urine output or blood sugar (glucose)</a:t>
            </a:r>
          </a:p>
        </p:txBody>
      </p:sp>
    </p:spTree>
    <p:extLst>
      <p:ext uri="{BB962C8B-B14F-4D97-AF65-F5344CB8AC3E}">
        <p14:creationId xmlns:p14="http://schemas.microsoft.com/office/powerpoint/2010/main" val="260011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CE8EF1-B352-4713-A337-E3ED2B15A69A}"/>
              </a:ext>
            </a:extLst>
          </p:cNvPr>
          <p:cNvSpPr>
            <a:spLocks noGrp="1"/>
          </p:cNvSpPr>
          <p:nvPr>
            <p:ph type="sldNum" sz="quarter" idx="12"/>
          </p:nvPr>
        </p:nvSpPr>
        <p:spPr/>
        <p:txBody>
          <a:bodyPr/>
          <a:lstStyle/>
          <a:p>
            <a:fld id="{BC03EB51-2E59-4B18-BED2-D8B384E257A9}" type="slidenum">
              <a:rPr lang="en-GB" smtClean="0"/>
              <a:pPr/>
              <a:t>37</a:t>
            </a:fld>
            <a:endParaRPr lang="en-GB"/>
          </a:p>
        </p:txBody>
      </p:sp>
      <p:pic>
        <p:nvPicPr>
          <p:cNvPr id="6" name="Picture 5">
            <a:extLst>
              <a:ext uri="{FF2B5EF4-FFF2-40B4-BE49-F238E27FC236}">
                <a16:creationId xmlns:a16="http://schemas.microsoft.com/office/drawing/2014/main" id="{228AFD3D-C0DA-4DEC-BAE3-C84248277E5C}"/>
              </a:ext>
            </a:extLst>
          </p:cNvPr>
          <p:cNvPicPr>
            <a:picLocks noChangeAspect="1"/>
          </p:cNvPicPr>
          <p:nvPr/>
        </p:nvPicPr>
        <p:blipFill>
          <a:blip r:embed="rId2"/>
          <a:stretch>
            <a:fillRect/>
          </a:stretch>
        </p:blipFill>
        <p:spPr>
          <a:xfrm>
            <a:off x="1049160" y="1416468"/>
            <a:ext cx="6653350" cy="3484054"/>
          </a:xfrm>
          <a:prstGeom prst="rect">
            <a:avLst/>
          </a:prstGeom>
        </p:spPr>
      </p:pic>
      <p:sp>
        <p:nvSpPr>
          <p:cNvPr id="3" name="TextBox 2">
            <a:extLst>
              <a:ext uri="{FF2B5EF4-FFF2-40B4-BE49-F238E27FC236}">
                <a16:creationId xmlns:a16="http://schemas.microsoft.com/office/drawing/2014/main" id="{C5C0AF2D-2CA4-4F92-9453-D3315D1FC231}"/>
              </a:ext>
            </a:extLst>
          </p:cNvPr>
          <p:cNvSpPr txBox="1"/>
          <p:nvPr/>
        </p:nvSpPr>
        <p:spPr>
          <a:xfrm>
            <a:off x="2490853" y="1441086"/>
            <a:ext cx="4815635" cy="1631216"/>
          </a:xfrm>
          <a:prstGeom prst="rect">
            <a:avLst/>
          </a:prstGeom>
          <a:solidFill>
            <a:schemeClr val="bg1"/>
          </a:solidFill>
        </p:spPr>
        <p:txBody>
          <a:bodyPr wrap="square" lIns="0" tIns="0" rIns="0" bIns="0" rtlCol="0">
            <a:spAutoFit/>
          </a:bodyPr>
          <a:lstStyle/>
          <a:p>
            <a:pPr>
              <a:spcAft>
                <a:spcPts val="600"/>
              </a:spcAft>
            </a:pPr>
            <a:r>
              <a:rPr lang="en-US" sz="1200" dirty="0"/>
              <a:t>Think about what you would like to happen next. </a:t>
            </a:r>
          </a:p>
          <a:p>
            <a:pPr>
              <a:spcAft>
                <a:spcPts val="600"/>
              </a:spcAft>
            </a:pPr>
            <a:r>
              <a:rPr lang="en-US" sz="1200" dirty="0"/>
              <a:t>This may include whether you would want your client to be seen by a healthcare professional and how quickly. You can also ask what actions you could carry out, either to manage the client or whilst you wait for help to arrive. You could use phrases like: </a:t>
            </a:r>
          </a:p>
          <a:p>
            <a:pPr marL="171450" indent="-171450">
              <a:buClr>
                <a:srgbClr val="00B0F0"/>
              </a:buClr>
              <a:buSzPct val="125000"/>
              <a:buFont typeface="Wingdings" panose="05000000000000000000" pitchFamily="2" charset="2"/>
              <a:buChar char="§"/>
            </a:pPr>
            <a:r>
              <a:rPr lang="en-US" sz="1200" dirty="0"/>
              <a:t>‘please could you...’ or ‘I need to you to...’ and </a:t>
            </a:r>
          </a:p>
          <a:p>
            <a:pPr marL="171450" indent="-171450">
              <a:buClr>
                <a:srgbClr val="00B0F0"/>
              </a:buClr>
              <a:buSzPct val="125000"/>
              <a:buFont typeface="Wingdings" panose="05000000000000000000" pitchFamily="2" charset="2"/>
              <a:buChar char="§"/>
            </a:pPr>
            <a:r>
              <a:rPr lang="en-US" sz="1200" dirty="0"/>
              <a:t>‘what do I need to do next?’ or ‘Is there anything I need to do in the meantime?’</a:t>
            </a:r>
          </a:p>
        </p:txBody>
      </p:sp>
      <p:sp>
        <p:nvSpPr>
          <p:cNvPr id="5" name="TextBox 4">
            <a:extLst>
              <a:ext uri="{FF2B5EF4-FFF2-40B4-BE49-F238E27FC236}">
                <a16:creationId xmlns:a16="http://schemas.microsoft.com/office/drawing/2014/main" id="{52F5EE4A-47E1-4145-8F0F-5B620D133966}"/>
              </a:ext>
            </a:extLst>
          </p:cNvPr>
          <p:cNvSpPr txBox="1"/>
          <p:nvPr/>
        </p:nvSpPr>
        <p:spPr>
          <a:xfrm>
            <a:off x="2490853" y="3245850"/>
            <a:ext cx="4815635" cy="1446550"/>
          </a:xfrm>
          <a:prstGeom prst="rect">
            <a:avLst/>
          </a:prstGeom>
          <a:solidFill>
            <a:schemeClr val="bg1"/>
          </a:solidFill>
        </p:spPr>
        <p:txBody>
          <a:bodyPr wrap="square" lIns="0" tIns="0" rIns="0" bIns="0" rtlCol="0">
            <a:spAutoFit/>
          </a:bodyPr>
          <a:lstStyle/>
          <a:p>
            <a:pPr>
              <a:spcAft>
                <a:spcPts val="600"/>
              </a:spcAft>
            </a:pPr>
            <a:r>
              <a:rPr lang="en-US" sz="1200" dirty="0"/>
              <a:t>Finally, </a:t>
            </a:r>
            <a:r>
              <a:rPr lang="en-US" sz="1200" dirty="0" err="1"/>
              <a:t>summarise</a:t>
            </a:r>
            <a:r>
              <a:rPr lang="en-US" sz="1200" dirty="0"/>
              <a:t> your agreed management plan so that you are both clear on what each of you will do to care for the unwell client. </a:t>
            </a:r>
          </a:p>
          <a:p>
            <a:pPr>
              <a:spcAft>
                <a:spcPts val="600"/>
              </a:spcAft>
            </a:pPr>
            <a:r>
              <a:rPr lang="en-US" sz="1200" dirty="0"/>
              <a:t>Importantly, remember to document this conversation in the care plan. You could use phrases like: </a:t>
            </a:r>
          </a:p>
          <a:p>
            <a:pPr marL="171450" indent="-171450">
              <a:buClr>
                <a:srgbClr val="00B0F0"/>
              </a:buClr>
              <a:buSzPct val="125000"/>
              <a:buFont typeface="Wingdings" panose="05000000000000000000" pitchFamily="2" charset="2"/>
              <a:buChar char="§"/>
            </a:pPr>
            <a:r>
              <a:rPr lang="en-US" sz="1200" dirty="0"/>
              <a:t>‘we have agreed that you will...’ and ‘I will do...’ and </a:t>
            </a:r>
          </a:p>
          <a:p>
            <a:pPr marL="171450" indent="-171450">
              <a:buClr>
                <a:srgbClr val="00B0F0"/>
              </a:buClr>
              <a:buSzPct val="125000"/>
              <a:buFont typeface="Wingdings" panose="05000000000000000000" pitchFamily="2" charset="2"/>
              <a:buChar char="§"/>
            </a:pPr>
            <a:r>
              <a:rPr lang="en-US" sz="1200" dirty="0"/>
              <a:t>‘if there is no improvement within XX, I will take XX action’</a:t>
            </a:r>
            <a:br>
              <a:rPr lang="en-US" sz="1200" dirty="0"/>
            </a:br>
            <a:endParaRPr lang="en-US" sz="1200" dirty="0"/>
          </a:p>
        </p:txBody>
      </p:sp>
    </p:spTree>
    <p:extLst>
      <p:ext uri="{BB962C8B-B14F-4D97-AF65-F5344CB8AC3E}">
        <p14:creationId xmlns:p14="http://schemas.microsoft.com/office/powerpoint/2010/main" val="2552991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1E3325-A68F-4D8E-B8A3-81E85608E133}"/>
              </a:ext>
            </a:extLst>
          </p:cNvPr>
          <p:cNvSpPr>
            <a:spLocks noGrp="1"/>
          </p:cNvSpPr>
          <p:nvPr>
            <p:ph type="sldNum" sz="quarter" idx="12"/>
          </p:nvPr>
        </p:nvSpPr>
        <p:spPr/>
        <p:txBody>
          <a:bodyPr/>
          <a:lstStyle/>
          <a:p>
            <a:fld id="{BC03EB51-2E59-4B18-BED2-D8B384E257A9}" type="slidenum">
              <a:rPr lang="en-GB" smtClean="0"/>
              <a:pPr/>
              <a:t>38</a:t>
            </a:fld>
            <a:endParaRPr lang="en-GB"/>
          </a:p>
        </p:txBody>
      </p:sp>
      <p:pic>
        <p:nvPicPr>
          <p:cNvPr id="4" name="Picture 3">
            <a:extLst>
              <a:ext uri="{FF2B5EF4-FFF2-40B4-BE49-F238E27FC236}">
                <a16:creationId xmlns:a16="http://schemas.microsoft.com/office/drawing/2014/main" id="{2881214F-D450-4676-AD47-5CB717512C52}"/>
              </a:ext>
            </a:extLst>
          </p:cNvPr>
          <p:cNvPicPr>
            <a:picLocks noChangeAspect="1"/>
          </p:cNvPicPr>
          <p:nvPr/>
        </p:nvPicPr>
        <p:blipFill>
          <a:blip r:embed="rId2"/>
          <a:stretch>
            <a:fillRect/>
          </a:stretch>
        </p:blipFill>
        <p:spPr>
          <a:xfrm>
            <a:off x="2760617" y="642548"/>
            <a:ext cx="6095482" cy="5913527"/>
          </a:xfrm>
          <a:prstGeom prst="rect">
            <a:avLst/>
          </a:prstGeom>
        </p:spPr>
      </p:pic>
      <p:pic>
        <p:nvPicPr>
          <p:cNvPr id="5" name="Picture 4">
            <a:extLst>
              <a:ext uri="{FF2B5EF4-FFF2-40B4-BE49-F238E27FC236}">
                <a16:creationId xmlns:a16="http://schemas.microsoft.com/office/drawing/2014/main" id="{DADDCFEC-ECCD-4496-A302-9680D5EE2241}"/>
              </a:ext>
            </a:extLst>
          </p:cNvPr>
          <p:cNvPicPr>
            <a:picLocks noChangeAspect="1"/>
          </p:cNvPicPr>
          <p:nvPr/>
        </p:nvPicPr>
        <p:blipFill>
          <a:blip r:embed="rId3"/>
          <a:stretch>
            <a:fillRect/>
          </a:stretch>
        </p:blipFill>
        <p:spPr>
          <a:xfrm>
            <a:off x="266025" y="173751"/>
            <a:ext cx="2433632" cy="2024011"/>
          </a:xfrm>
          <a:prstGeom prst="rect">
            <a:avLst/>
          </a:prstGeom>
        </p:spPr>
      </p:pic>
      <p:sp>
        <p:nvSpPr>
          <p:cNvPr id="3" name="TextBox 2">
            <a:extLst>
              <a:ext uri="{FF2B5EF4-FFF2-40B4-BE49-F238E27FC236}">
                <a16:creationId xmlns:a16="http://schemas.microsoft.com/office/drawing/2014/main" id="{3C18F834-1069-4D28-97C9-8D3A7EB8135D}"/>
              </a:ext>
            </a:extLst>
          </p:cNvPr>
          <p:cNvSpPr txBox="1"/>
          <p:nvPr/>
        </p:nvSpPr>
        <p:spPr>
          <a:xfrm>
            <a:off x="5194451" y="996360"/>
            <a:ext cx="3287697" cy="5324535"/>
          </a:xfrm>
          <a:prstGeom prst="rect">
            <a:avLst/>
          </a:prstGeom>
          <a:solidFill>
            <a:schemeClr val="bg1"/>
          </a:solidFill>
        </p:spPr>
        <p:txBody>
          <a:bodyPr wrap="square" lIns="0" tIns="0" rIns="0" bIns="0" rtlCol="0">
            <a:spAutoFit/>
          </a:bodyPr>
          <a:lstStyle/>
          <a:p>
            <a:pPr marL="171450" indent="-171450">
              <a:spcAft>
                <a:spcPts val="1200"/>
              </a:spcAft>
              <a:buClr>
                <a:srgbClr val="00B0F0"/>
              </a:buClr>
              <a:buSzPct val="150000"/>
              <a:buFont typeface="Wingdings" panose="05000000000000000000" pitchFamily="2" charset="2"/>
              <a:buChar char="§"/>
            </a:pPr>
            <a:r>
              <a:rPr lang="en-US" sz="1100"/>
              <a:t>Always know your direct line telephone number so that a call handler or health professional can call you back quickly and easily.</a:t>
            </a:r>
          </a:p>
          <a:p>
            <a:pPr marL="171450" indent="-171450">
              <a:spcAft>
                <a:spcPts val="1200"/>
              </a:spcAft>
              <a:buClr>
                <a:srgbClr val="00B0F0"/>
              </a:buClr>
              <a:buSzPct val="150000"/>
              <a:buFont typeface="Wingdings" panose="05000000000000000000" pitchFamily="2" charset="2"/>
              <a:buChar char="§"/>
            </a:pPr>
            <a:r>
              <a:rPr lang="en-US" sz="1100"/>
              <a:t>If possible, use a portable device to make your call, that way if the ambulance service need to speak to, or see, the client they don’t have to hang up and call back on a different line </a:t>
            </a:r>
          </a:p>
          <a:p>
            <a:pPr marL="171450" indent="-171450">
              <a:spcAft>
                <a:spcPts val="1200"/>
              </a:spcAft>
              <a:buClr>
                <a:srgbClr val="00B0F0"/>
              </a:buClr>
              <a:buSzPct val="150000"/>
              <a:buFont typeface="Wingdings" panose="05000000000000000000" pitchFamily="2" charset="2"/>
              <a:buChar char="§"/>
            </a:pPr>
            <a:r>
              <a:rPr lang="en-US" sz="1100"/>
              <a:t>You may not be able to follow the SBARD structured communication tool when speaking  to the ambulance call handlers as they use NHS pathways which takes them through specific questions in a certain order. However, by having planned your conversation you should have all of the necessary information to hand</a:t>
            </a:r>
          </a:p>
          <a:p>
            <a:pPr marL="171450" indent="-171450">
              <a:spcAft>
                <a:spcPts val="1200"/>
              </a:spcAft>
              <a:buClr>
                <a:srgbClr val="00B0F0"/>
              </a:buClr>
              <a:buSzPct val="150000"/>
              <a:buFont typeface="Wingdings" panose="05000000000000000000" pitchFamily="2" charset="2"/>
              <a:buChar char="§"/>
            </a:pPr>
            <a:r>
              <a:rPr lang="en-US" sz="1100"/>
              <a:t>Some ambulance services use a different structured communication tool called ATMIST. You should use the communication tool you have been trained on and feel most comfortable with</a:t>
            </a:r>
          </a:p>
          <a:p>
            <a:pPr marL="171450" indent="-171450">
              <a:spcAft>
                <a:spcPts val="1200"/>
              </a:spcAft>
              <a:buClr>
                <a:srgbClr val="00B0F0"/>
              </a:buClr>
              <a:buSzPct val="150000"/>
              <a:buFont typeface="Wingdings" panose="05000000000000000000" pitchFamily="2" charset="2"/>
              <a:buChar char="§"/>
            </a:pPr>
            <a:r>
              <a:rPr lang="en-US" sz="1100"/>
              <a:t>If your client needs to be admitted, make sure your RESTORE2</a:t>
            </a:r>
            <a:r>
              <a:rPr lang="en-US" sz="1100" i="1"/>
              <a:t>mini</a:t>
            </a:r>
            <a:r>
              <a:rPr lang="en-US" sz="1100"/>
              <a:t> chart is copied for the crew or ask them to photograph it and upload it to their Electronic Patient Record. RESTORE2</a:t>
            </a:r>
            <a:r>
              <a:rPr lang="en-US" sz="1100" i="1"/>
              <a:t>mini</a:t>
            </a:r>
            <a:r>
              <a:rPr lang="en-US" sz="1100"/>
              <a:t> is your legal document. Don’t send the original into hospital. If you are using a digital version of RESTORE2</a:t>
            </a:r>
            <a:r>
              <a:rPr lang="en-US" sz="1100" i="1"/>
              <a:t>mini</a:t>
            </a:r>
            <a:r>
              <a:rPr lang="en-US" sz="1100"/>
              <a:t>, print the Soft Signs out for the crew to give to the hospital.</a:t>
            </a:r>
          </a:p>
          <a:p>
            <a:pPr marL="171450" indent="-171450">
              <a:spcAft>
                <a:spcPts val="1200"/>
              </a:spcAft>
              <a:buClr>
                <a:srgbClr val="00B0F0"/>
              </a:buClr>
              <a:buSzPct val="150000"/>
              <a:buFont typeface="Wingdings" panose="05000000000000000000" pitchFamily="2" charset="2"/>
              <a:buChar char="§"/>
            </a:pPr>
            <a:endParaRPr lang="en-US" sz="1100"/>
          </a:p>
          <a:p>
            <a:pPr marL="171450" indent="-171450">
              <a:spcAft>
                <a:spcPts val="1200"/>
              </a:spcAft>
              <a:buClr>
                <a:srgbClr val="00B0F0"/>
              </a:buClr>
              <a:buSzPct val="150000"/>
              <a:buFont typeface="Wingdings" panose="05000000000000000000" pitchFamily="2" charset="2"/>
              <a:buChar char="§"/>
            </a:pPr>
            <a:endParaRPr lang="en-US" sz="1100"/>
          </a:p>
        </p:txBody>
      </p:sp>
    </p:spTree>
    <p:extLst>
      <p:ext uri="{BB962C8B-B14F-4D97-AF65-F5344CB8AC3E}">
        <p14:creationId xmlns:p14="http://schemas.microsoft.com/office/powerpoint/2010/main" val="10723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8483BB-937A-4FFE-A386-226A6D22346C}"/>
              </a:ext>
            </a:extLst>
          </p:cNvPr>
          <p:cNvSpPr>
            <a:spLocks noGrp="1"/>
          </p:cNvSpPr>
          <p:nvPr>
            <p:ph type="sldNum" sz="quarter" idx="12"/>
          </p:nvPr>
        </p:nvSpPr>
        <p:spPr/>
        <p:txBody>
          <a:bodyPr/>
          <a:lstStyle/>
          <a:p>
            <a:fld id="{BC03EB51-2E59-4B18-BED2-D8B384E257A9}" type="slidenum">
              <a:rPr lang="en-GB" smtClean="0"/>
              <a:pPr/>
              <a:t>39</a:t>
            </a:fld>
            <a:endParaRPr lang="en-GB"/>
          </a:p>
        </p:txBody>
      </p:sp>
      <p:pic>
        <p:nvPicPr>
          <p:cNvPr id="1030" name="Picture 6" descr="EM Guidelines by Date Descending (F3 to search)">
            <a:extLst>
              <a:ext uri="{FF2B5EF4-FFF2-40B4-BE49-F238E27FC236}">
                <a16:creationId xmlns:a16="http://schemas.microsoft.com/office/drawing/2014/main" id="{E510C6F4-29FE-4B9E-BDC1-28ED4091E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263" y="990166"/>
            <a:ext cx="3575202" cy="5156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B3721D-5369-4F83-8949-F466B433BBF8}"/>
              </a:ext>
            </a:extLst>
          </p:cNvPr>
          <p:cNvSpPr txBox="1"/>
          <p:nvPr/>
        </p:nvSpPr>
        <p:spPr>
          <a:xfrm>
            <a:off x="252000" y="273466"/>
            <a:ext cx="5642122" cy="646331"/>
          </a:xfrm>
          <a:prstGeom prst="rect">
            <a:avLst/>
          </a:prstGeom>
          <a:noFill/>
        </p:spPr>
        <p:txBody>
          <a:bodyPr wrap="none" rtlCol="0">
            <a:spAutoFit/>
          </a:bodyPr>
          <a:lstStyle/>
          <a:p>
            <a:r>
              <a:rPr lang="en-GB"/>
              <a:t>SBARD and ATMIST – Different tools for different purposes</a:t>
            </a:r>
          </a:p>
          <a:p>
            <a:r>
              <a:rPr lang="en-GB"/>
              <a:t>*note the ATMIST timer!</a:t>
            </a:r>
          </a:p>
        </p:txBody>
      </p:sp>
      <p:pic>
        <p:nvPicPr>
          <p:cNvPr id="5" name="Picture 4">
            <a:extLst>
              <a:ext uri="{FF2B5EF4-FFF2-40B4-BE49-F238E27FC236}">
                <a16:creationId xmlns:a16="http://schemas.microsoft.com/office/drawing/2014/main" id="{57EDC48D-2D80-4B87-AC20-A7A90FCDC44E}"/>
              </a:ext>
            </a:extLst>
          </p:cNvPr>
          <p:cNvPicPr>
            <a:picLocks noChangeAspect="1"/>
          </p:cNvPicPr>
          <p:nvPr/>
        </p:nvPicPr>
        <p:blipFill>
          <a:blip r:embed="rId3"/>
          <a:stretch>
            <a:fillRect/>
          </a:stretch>
        </p:blipFill>
        <p:spPr>
          <a:xfrm>
            <a:off x="418912" y="1062107"/>
            <a:ext cx="4035300" cy="3230372"/>
          </a:xfrm>
          <a:prstGeom prst="rect">
            <a:avLst/>
          </a:prstGeom>
        </p:spPr>
      </p:pic>
      <p:pic>
        <p:nvPicPr>
          <p:cNvPr id="6" name="Picture 5">
            <a:extLst>
              <a:ext uri="{FF2B5EF4-FFF2-40B4-BE49-F238E27FC236}">
                <a16:creationId xmlns:a16="http://schemas.microsoft.com/office/drawing/2014/main" id="{F5CDC1F9-794A-469A-8EF3-9A7B178EAB2D}"/>
              </a:ext>
            </a:extLst>
          </p:cNvPr>
          <p:cNvPicPr>
            <a:picLocks noChangeAspect="1"/>
          </p:cNvPicPr>
          <p:nvPr/>
        </p:nvPicPr>
        <p:blipFill>
          <a:blip r:embed="rId4"/>
          <a:stretch>
            <a:fillRect/>
          </a:stretch>
        </p:blipFill>
        <p:spPr>
          <a:xfrm>
            <a:off x="418912" y="4248934"/>
            <a:ext cx="3812989" cy="2169281"/>
          </a:xfrm>
          <a:prstGeom prst="rect">
            <a:avLst/>
          </a:prstGeom>
        </p:spPr>
      </p:pic>
      <p:sp>
        <p:nvSpPr>
          <p:cNvPr id="7" name="Rectangle 6">
            <a:extLst>
              <a:ext uri="{FF2B5EF4-FFF2-40B4-BE49-F238E27FC236}">
                <a16:creationId xmlns:a16="http://schemas.microsoft.com/office/drawing/2014/main" id="{48C1881C-E028-4F0A-906A-68DFE8AE9325}"/>
              </a:ext>
            </a:extLst>
          </p:cNvPr>
          <p:cNvSpPr/>
          <p:nvPr/>
        </p:nvSpPr>
        <p:spPr>
          <a:xfrm>
            <a:off x="418912" y="990166"/>
            <a:ext cx="4440471" cy="5497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850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CD9B7A-82B7-49AF-B775-FD7ABE19E24B}"/>
              </a:ext>
            </a:extLst>
          </p:cNvPr>
          <p:cNvSpPr>
            <a:spLocks noGrp="1"/>
          </p:cNvSpPr>
          <p:nvPr>
            <p:ph type="sldNum" sz="quarter" idx="12"/>
          </p:nvPr>
        </p:nvSpPr>
        <p:spPr/>
        <p:txBody>
          <a:bodyPr/>
          <a:lstStyle/>
          <a:p>
            <a:fld id="{BC03EB51-2E59-4B18-BED2-D8B384E257A9}" type="slidenum">
              <a:rPr lang="en-GB" smtClean="0"/>
              <a:pPr/>
              <a:t>4</a:t>
            </a:fld>
            <a:endParaRPr lang="en-GB"/>
          </a:p>
        </p:txBody>
      </p:sp>
      <p:grpSp>
        <p:nvGrpSpPr>
          <p:cNvPr id="5" name="Group 4">
            <a:extLst>
              <a:ext uri="{FF2B5EF4-FFF2-40B4-BE49-F238E27FC236}">
                <a16:creationId xmlns:a16="http://schemas.microsoft.com/office/drawing/2014/main" id="{8C01B17A-9357-41BB-9EB5-43E36F983A4B}"/>
              </a:ext>
            </a:extLst>
          </p:cNvPr>
          <p:cNvGrpSpPr/>
          <p:nvPr/>
        </p:nvGrpSpPr>
        <p:grpSpPr>
          <a:xfrm>
            <a:off x="0" y="2356"/>
            <a:ext cx="9144000" cy="6853287"/>
            <a:chOff x="0" y="2356"/>
            <a:chExt cx="9144000" cy="6853287"/>
          </a:xfrm>
        </p:grpSpPr>
        <p:pic>
          <p:nvPicPr>
            <p:cNvPr id="2" name="Picture 1">
              <a:extLst>
                <a:ext uri="{FF2B5EF4-FFF2-40B4-BE49-F238E27FC236}">
                  <a16:creationId xmlns:a16="http://schemas.microsoft.com/office/drawing/2014/main" id="{F01F8FC1-F856-4143-8F42-D45908EFF0E1}"/>
                </a:ext>
              </a:extLst>
            </p:cNvPr>
            <p:cNvPicPr>
              <a:picLocks noChangeAspect="1"/>
            </p:cNvPicPr>
            <p:nvPr/>
          </p:nvPicPr>
          <p:blipFill>
            <a:blip r:embed="rId2"/>
            <a:stretch>
              <a:fillRect/>
            </a:stretch>
          </p:blipFill>
          <p:spPr>
            <a:xfrm>
              <a:off x="0" y="2356"/>
              <a:ext cx="9144000" cy="6853287"/>
            </a:xfrm>
            <a:prstGeom prst="rect">
              <a:avLst/>
            </a:prstGeom>
          </p:spPr>
        </p:pic>
        <p:sp>
          <p:nvSpPr>
            <p:cNvPr id="4" name="Rectangle 3">
              <a:extLst>
                <a:ext uri="{FF2B5EF4-FFF2-40B4-BE49-F238E27FC236}">
                  <a16:creationId xmlns:a16="http://schemas.microsoft.com/office/drawing/2014/main" id="{A7A10D38-9818-49E3-89E6-C6375DFB40D9}"/>
                </a:ext>
              </a:extLst>
            </p:cNvPr>
            <p:cNvSpPr/>
            <p:nvPr/>
          </p:nvSpPr>
          <p:spPr>
            <a:xfrm>
              <a:off x="3605349" y="4920343"/>
              <a:ext cx="1915885" cy="124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CEEF40B2-4063-4201-8C35-C8DCDBEF0330}"/>
              </a:ext>
            </a:extLst>
          </p:cNvPr>
          <p:cNvSpPr/>
          <p:nvPr/>
        </p:nvSpPr>
        <p:spPr>
          <a:xfrm>
            <a:off x="87086" y="11349"/>
            <a:ext cx="1663337" cy="380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AB2CF5B-FA32-4109-B041-809228198D3A}"/>
              </a:ext>
            </a:extLst>
          </p:cNvPr>
          <p:cNvSpPr/>
          <p:nvPr/>
        </p:nvSpPr>
        <p:spPr>
          <a:xfrm>
            <a:off x="7480663" y="113952"/>
            <a:ext cx="1663337" cy="380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4298B64-A1F9-47C4-95F5-B95153EAB6DE}"/>
              </a:ext>
            </a:extLst>
          </p:cNvPr>
          <p:cNvSpPr txBox="1"/>
          <p:nvPr/>
        </p:nvSpPr>
        <p:spPr>
          <a:xfrm>
            <a:off x="779412" y="3553096"/>
            <a:ext cx="831669" cy="430887"/>
          </a:xfrm>
          <a:prstGeom prst="rect">
            <a:avLst/>
          </a:prstGeom>
          <a:solidFill>
            <a:schemeClr val="bg1"/>
          </a:solidFill>
        </p:spPr>
        <p:txBody>
          <a:bodyPr wrap="square" rtlCol="0">
            <a:spAutoFit/>
          </a:bodyPr>
          <a:lstStyle/>
          <a:p>
            <a:r>
              <a:rPr lang="en-GB" sz="1100">
                <a:solidFill>
                  <a:schemeClr val="accent1">
                    <a:lumMod val="75000"/>
                  </a:schemeClr>
                </a:solidFill>
              </a:rPr>
              <a:t>or in their own home</a:t>
            </a:r>
          </a:p>
        </p:txBody>
      </p:sp>
      <p:pic>
        <p:nvPicPr>
          <p:cNvPr id="8" name="Picture 7" descr="A close up of a logo&#10;&#10;Description automatically generated">
            <a:extLst>
              <a:ext uri="{FF2B5EF4-FFF2-40B4-BE49-F238E27FC236}">
                <a16:creationId xmlns:a16="http://schemas.microsoft.com/office/drawing/2014/main" id="{80CDF860-ED31-40CC-854D-60362505A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171" y="6249946"/>
            <a:ext cx="1058125" cy="537735"/>
          </a:xfrm>
          <a:prstGeom prst="rect">
            <a:avLst/>
          </a:prstGeom>
        </p:spPr>
      </p:pic>
    </p:spTree>
    <p:extLst>
      <p:ext uri="{BB962C8B-B14F-4D97-AF65-F5344CB8AC3E}">
        <p14:creationId xmlns:p14="http://schemas.microsoft.com/office/powerpoint/2010/main" val="34933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8D80C0-FAA7-4C36-B8EF-5A2FF7E4DBD8}"/>
              </a:ext>
            </a:extLst>
          </p:cNvPr>
          <p:cNvSpPr>
            <a:spLocks noGrp="1"/>
          </p:cNvSpPr>
          <p:nvPr>
            <p:ph type="sldNum" sz="quarter" idx="12"/>
          </p:nvPr>
        </p:nvSpPr>
        <p:spPr/>
        <p:txBody>
          <a:bodyPr/>
          <a:lstStyle/>
          <a:p>
            <a:fld id="{BC03EB51-2E59-4B18-BED2-D8B384E257A9}" type="slidenum">
              <a:rPr lang="en-GB" smtClean="0"/>
              <a:pPr/>
              <a:t>40</a:t>
            </a:fld>
            <a:endParaRPr lang="en-GB"/>
          </a:p>
        </p:txBody>
      </p:sp>
      <p:sp>
        <p:nvSpPr>
          <p:cNvPr id="5" name="Rectangle 4">
            <a:extLst>
              <a:ext uri="{FF2B5EF4-FFF2-40B4-BE49-F238E27FC236}">
                <a16:creationId xmlns:a16="http://schemas.microsoft.com/office/drawing/2014/main" id="{3FBBD321-123B-45BA-9621-E600B6FE48E9}"/>
              </a:ext>
            </a:extLst>
          </p:cNvPr>
          <p:cNvSpPr/>
          <p:nvPr/>
        </p:nvSpPr>
        <p:spPr>
          <a:xfrm>
            <a:off x="359999" y="781021"/>
            <a:ext cx="4786767" cy="5616922"/>
          </a:xfrm>
          <a:prstGeom prst="rect">
            <a:avLst/>
          </a:prstGeom>
        </p:spPr>
        <p:txBody>
          <a:bodyPr wrap="square">
            <a:spAutoFit/>
          </a:bodyPr>
          <a:lstStyle/>
          <a:p>
            <a:pPr>
              <a:spcAft>
                <a:spcPts val="600"/>
              </a:spcAft>
            </a:pPr>
            <a:r>
              <a:rPr lang="en-US" sz="1200" b="1" dirty="0"/>
              <a:t>Situation</a:t>
            </a:r>
            <a:r>
              <a:rPr lang="en-US" sz="1200" dirty="0"/>
              <a:t> </a:t>
            </a:r>
          </a:p>
          <a:p>
            <a:pPr>
              <a:spcAft>
                <a:spcPts val="1200"/>
              </a:spcAft>
            </a:pPr>
            <a:r>
              <a:rPr lang="en-US" sz="1200" dirty="0"/>
              <a:t>I am </a:t>
            </a:r>
            <a:r>
              <a:rPr lang="en-US" sz="1200" i="1" dirty="0"/>
              <a:t>“name”</a:t>
            </a:r>
            <a:r>
              <a:rPr lang="en-US" sz="1200" dirty="0"/>
              <a:t> calling from “address”. I am a carer. My direct line / mobile number is 01276 123 4567. </a:t>
            </a:r>
          </a:p>
          <a:p>
            <a:pPr>
              <a:spcAft>
                <a:spcPts val="1200"/>
              </a:spcAft>
            </a:pPr>
            <a:r>
              <a:rPr lang="en-US" sz="1200" dirty="0"/>
              <a:t>I am calling about Simon, my 81 year old client who appears unwell today. I am concerned that he is chesty with a higher than normal breathing rate and more confused than usual. </a:t>
            </a:r>
          </a:p>
          <a:p>
            <a:pPr>
              <a:spcAft>
                <a:spcPts val="600"/>
              </a:spcAft>
            </a:pPr>
            <a:r>
              <a:rPr lang="en-US" sz="1200" b="1" dirty="0"/>
              <a:t>Background</a:t>
            </a:r>
            <a:r>
              <a:rPr lang="en-US" sz="1200" dirty="0"/>
              <a:t> </a:t>
            </a:r>
          </a:p>
          <a:p>
            <a:pPr>
              <a:spcAft>
                <a:spcPts val="1200"/>
              </a:spcAft>
            </a:pPr>
            <a:r>
              <a:rPr lang="en-US" sz="1200" dirty="0"/>
              <a:t>Simon has dementia. He always </a:t>
            </a:r>
            <a:r>
              <a:rPr lang="en-US" sz="1200" dirty="0" err="1"/>
              <a:t>recognises</a:t>
            </a:r>
            <a:r>
              <a:rPr lang="en-US" sz="1200" dirty="0"/>
              <a:t> his daughter but struggled to </a:t>
            </a:r>
            <a:r>
              <a:rPr lang="en-US" sz="1200" dirty="0" err="1"/>
              <a:t>recognise</a:t>
            </a:r>
            <a:r>
              <a:rPr lang="en-US" sz="1200" dirty="0"/>
              <a:t> her today and thought that she was his mother. </a:t>
            </a:r>
          </a:p>
          <a:p>
            <a:pPr>
              <a:spcAft>
                <a:spcPts val="1200"/>
              </a:spcAft>
            </a:pPr>
            <a:r>
              <a:rPr lang="en-US" sz="1200" dirty="0"/>
              <a:t>Simon has a DNACPR in place but is for full treatment of any reversible illness, including hospital admission. He gets recurrent chest infections.  He is currently on a blood pressure medication only. </a:t>
            </a:r>
          </a:p>
          <a:p>
            <a:pPr>
              <a:spcAft>
                <a:spcPts val="1200"/>
              </a:spcAft>
            </a:pPr>
            <a:r>
              <a:rPr lang="en-US" sz="1200" dirty="0"/>
              <a:t>He has deteriorated in the last XX hours his temperature is 37.8</a:t>
            </a:r>
            <a:r>
              <a:rPr lang="en-US" sz="1200" dirty="0">
                <a:sym typeface="Symbol" panose="05050102010706020507" pitchFamily="18" charset="2"/>
              </a:rPr>
              <a:t></a:t>
            </a:r>
            <a:r>
              <a:rPr lang="en-US" sz="1200" dirty="0"/>
              <a:t>C and his breathing rate is 24 breaths per minute.</a:t>
            </a:r>
          </a:p>
          <a:p>
            <a:pPr>
              <a:spcAft>
                <a:spcPts val="600"/>
              </a:spcAft>
            </a:pPr>
            <a:r>
              <a:rPr lang="en-US" sz="1200" b="1" dirty="0"/>
              <a:t>Assessment</a:t>
            </a:r>
            <a:r>
              <a:rPr lang="en-US" sz="1200" dirty="0"/>
              <a:t> </a:t>
            </a:r>
          </a:p>
          <a:p>
            <a:pPr>
              <a:spcAft>
                <a:spcPts val="1200"/>
              </a:spcAft>
            </a:pPr>
            <a:r>
              <a:rPr lang="en-US" sz="1200" dirty="0"/>
              <a:t>I think he has a chest infection. I have sat him up.</a:t>
            </a:r>
          </a:p>
          <a:p>
            <a:pPr>
              <a:spcAft>
                <a:spcPts val="600"/>
              </a:spcAft>
            </a:pPr>
            <a:r>
              <a:rPr lang="en-US" sz="1200" b="1" dirty="0"/>
              <a:t>Recommendation </a:t>
            </a:r>
          </a:p>
          <a:p>
            <a:pPr>
              <a:spcAft>
                <a:spcPts val="1200"/>
              </a:spcAft>
            </a:pPr>
            <a:r>
              <a:rPr lang="en-US" sz="1200" dirty="0"/>
              <a:t>Please could you come and see him in the next hour. Is there anything you would like me to do before you arrive?</a:t>
            </a:r>
          </a:p>
          <a:p>
            <a:pPr>
              <a:spcAft>
                <a:spcPts val="600"/>
              </a:spcAft>
            </a:pPr>
            <a:r>
              <a:rPr lang="en-US" sz="1200" b="1" dirty="0"/>
              <a:t>Decision</a:t>
            </a:r>
          </a:p>
          <a:p>
            <a:pPr>
              <a:spcAft>
                <a:spcPts val="1200"/>
              </a:spcAft>
            </a:pPr>
            <a:r>
              <a:rPr lang="en-US" sz="1200" dirty="0"/>
              <a:t>Thank you, we have agreed that you will visit in the next 2 hours. In the meantime we will encourage him to take more fluids.</a:t>
            </a:r>
          </a:p>
        </p:txBody>
      </p:sp>
      <p:sp>
        <p:nvSpPr>
          <p:cNvPr id="9" name="TextBox 8">
            <a:extLst>
              <a:ext uri="{FF2B5EF4-FFF2-40B4-BE49-F238E27FC236}">
                <a16:creationId xmlns:a16="http://schemas.microsoft.com/office/drawing/2014/main" id="{4D4207F5-CF02-40E0-9416-CCB9659626B4}"/>
              </a:ext>
            </a:extLst>
          </p:cNvPr>
          <p:cNvSpPr txBox="1"/>
          <p:nvPr/>
        </p:nvSpPr>
        <p:spPr>
          <a:xfrm>
            <a:off x="228314" y="104829"/>
            <a:ext cx="3908891" cy="523220"/>
          </a:xfrm>
          <a:prstGeom prst="rect">
            <a:avLst/>
          </a:prstGeom>
          <a:noFill/>
        </p:spPr>
        <p:txBody>
          <a:bodyPr wrap="none" rtlCol="0">
            <a:spAutoFit/>
          </a:bodyPr>
          <a:lstStyle/>
          <a:p>
            <a:r>
              <a:rPr lang="en-GB" sz="2800" b="1">
                <a:solidFill>
                  <a:schemeClr val="accent1"/>
                </a:solidFill>
              </a:rPr>
              <a:t>SBARD Example Scenario</a:t>
            </a:r>
          </a:p>
        </p:txBody>
      </p:sp>
      <p:pic>
        <p:nvPicPr>
          <p:cNvPr id="11" name="Picture 10">
            <a:extLst>
              <a:ext uri="{FF2B5EF4-FFF2-40B4-BE49-F238E27FC236}">
                <a16:creationId xmlns:a16="http://schemas.microsoft.com/office/drawing/2014/main" id="{0B0E0EE9-71D6-4977-B1AD-A0BDF147A263}"/>
              </a:ext>
            </a:extLst>
          </p:cNvPr>
          <p:cNvPicPr>
            <a:picLocks noChangeAspect="1"/>
          </p:cNvPicPr>
          <p:nvPr/>
        </p:nvPicPr>
        <p:blipFill>
          <a:blip r:embed="rId2"/>
          <a:stretch>
            <a:fillRect/>
          </a:stretch>
        </p:blipFill>
        <p:spPr>
          <a:xfrm>
            <a:off x="5382795" y="1386893"/>
            <a:ext cx="3409087" cy="2729071"/>
          </a:xfrm>
          <a:prstGeom prst="rect">
            <a:avLst/>
          </a:prstGeom>
        </p:spPr>
      </p:pic>
      <p:pic>
        <p:nvPicPr>
          <p:cNvPr id="13" name="Picture 12">
            <a:extLst>
              <a:ext uri="{FF2B5EF4-FFF2-40B4-BE49-F238E27FC236}">
                <a16:creationId xmlns:a16="http://schemas.microsoft.com/office/drawing/2014/main" id="{F309F5DE-DEE5-4FA3-B1E2-399303475DC8}"/>
              </a:ext>
            </a:extLst>
          </p:cNvPr>
          <p:cNvPicPr>
            <a:picLocks noChangeAspect="1"/>
          </p:cNvPicPr>
          <p:nvPr/>
        </p:nvPicPr>
        <p:blipFill>
          <a:blip r:embed="rId3"/>
          <a:stretch>
            <a:fillRect/>
          </a:stretch>
        </p:blipFill>
        <p:spPr>
          <a:xfrm>
            <a:off x="5382796" y="4065278"/>
            <a:ext cx="3221275" cy="1832644"/>
          </a:xfrm>
          <a:prstGeom prst="rect">
            <a:avLst/>
          </a:prstGeom>
        </p:spPr>
      </p:pic>
      <p:sp>
        <p:nvSpPr>
          <p:cNvPr id="15" name="Rectangle 14">
            <a:extLst>
              <a:ext uri="{FF2B5EF4-FFF2-40B4-BE49-F238E27FC236}">
                <a16:creationId xmlns:a16="http://schemas.microsoft.com/office/drawing/2014/main" id="{10303127-80BB-4AC4-8D7F-209F2113E4BE}"/>
              </a:ext>
            </a:extLst>
          </p:cNvPr>
          <p:cNvSpPr/>
          <p:nvPr/>
        </p:nvSpPr>
        <p:spPr>
          <a:xfrm>
            <a:off x="5382796" y="1386893"/>
            <a:ext cx="3575380" cy="4511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048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27D6B9-742C-4ACA-8C06-DE08CC29DFD5}"/>
              </a:ext>
            </a:extLst>
          </p:cNvPr>
          <p:cNvGrpSpPr/>
          <p:nvPr/>
        </p:nvGrpSpPr>
        <p:grpSpPr>
          <a:xfrm>
            <a:off x="1763839" y="1029657"/>
            <a:ext cx="5616320" cy="4938030"/>
            <a:chOff x="2249989" y="889749"/>
            <a:chExt cx="4706159" cy="4018627"/>
          </a:xfrm>
        </p:grpSpPr>
        <p:pic>
          <p:nvPicPr>
            <p:cNvPr id="3" name="Picture 2">
              <a:extLst>
                <a:ext uri="{FF2B5EF4-FFF2-40B4-BE49-F238E27FC236}">
                  <a16:creationId xmlns:a16="http://schemas.microsoft.com/office/drawing/2014/main" id="{2F646553-252D-406A-8115-27FA6052856A}"/>
                </a:ext>
              </a:extLst>
            </p:cNvPr>
            <p:cNvPicPr>
              <a:picLocks noChangeAspect="1"/>
            </p:cNvPicPr>
            <p:nvPr/>
          </p:nvPicPr>
          <p:blipFill>
            <a:blip r:embed="rId2"/>
            <a:stretch>
              <a:fillRect/>
            </a:stretch>
          </p:blipFill>
          <p:spPr>
            <a:xfrm>
              <a:off x="2249989" y="889749"/>
              <a:ext cx="4644022" cy="4018627"/>
            </a:xfrm>
            <a:prstGeom prst="rect">
              <a:avLst/>
            </a:prstGeom>
          </p:spPr>
        </p:pic>
        <p:sp>
          <p:nvSpPr>
            <p:cNvPr id="4" name="Rectangle 3">
              <a:extLst>
                <a:ext uri="{FF2B5EF4-FFF2-40B4-BE49-F238E27FC236}">
                  <a16:creationId xmlns:a16="http://schemas.microsoft.com/office/drawing/2014/main" id="{AA4BC3D4-AD42-4322-B95E-D3DFE5E7AFDC}"/>
                </a:ext>
              </a:extLst>
            </p:cNvPr>
            <p:cNvSpPr/>
            <p:nvPr/>
          </p:nvSpPr>
          <p:spPr>
            <a:xfrm>
              <a:off x="2312126" y="1417320"/>
              <a:ext cx="62701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sp>
          <p:nvSpPr>
            <p:cNvPr id="5" name="Rectangle 4">
              <a:extLst>
                <a:ext uri="{FF2B5EF4-FFF2-40B4-BE49-F238E27FC236}">
                  <a16:creationId xmlns:a16="http://schemas.microsoft.com/office/drawing/2014/main" id="{901D5159-1812-41F1-91C1-5EE78E36FCE2}"/>
                </a:ext>
              </a:extLst>
            </p:cNvPr>
            <p:cNvSpPr/>
            <p:nvPr/>
          </p:nvSpPr>
          <p:spPr>
            <a:xfrm>
              <a:off x="6329131" y="1282337"/>
              <a:ext cx="62701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grpSp>
      <p:pic>
        <p:nvPicPr>
          <p:cNvPr id="6" name="Picture 5">
            <a:extLst>
              <a:ext uri="{FF2B5EF4-FFF2-40B4-BE49-F238E27FC236}">
                <a16:creationId xmlns:a16="http://schemas.microsoft.com/office/drawing/2014/main" id="{312CF393-00B1-4B46-97EF-29A84E5639C6}"/>
              </a:ext>
            </a:extLst>
          </p:cNvPr>
          <p:cNvPicPr>
            <a:picLocks noChangeAspect="1"/>
          </p:cNvPicPr>
          <p:nvPr/>
        </p:nvPicPr>
        <p:blipFill>
          <a:blip r:embed="rId3"/>
          <a:stretch>
            <a:fillRect/>
          </a:stretch>
        </p:blipFill>
        <p:spPr>
          <a:xfrm>
            <a:off x="3524131" y="333793"/>
            <a:ext cx="2095738" cy="512963"/>
          </a:xfrm>
          <a:prstGeom prst="rect">
            <a:avLst/>
          </a:prstGeom>
        </p:spPr>
      </p:pic>
      <p:sp>
        <p:nvSpPr>
          <p:cNvPr id="7" name="Slide Number Placeholder 6">
            <a:extLst>
              <a:ext uri="{FF2B5EF4-FFF2-40B4-BE49-F238E27FC236}">
                <a16:creationId xmlns:a16="http://schemas.microsoft.com/office/drawing/2014/main" id="{3F45AE1D-E710-493C-85F9-B025ECA85760}"/>
              </a:ext>
            </a:extLst>
          </p:cNvPr>
          <p:cNvSpPr>
            <a:spLocks noGrp="1"/>
          </p:cNvSpPr>
          <p:nvPr>
            <p:ph type="sldNum" sz="quarter" idx="12"/>
          </p:nvPr>
        </p:nvSpPr>
        <p:spPr/>
        <p:txBody>
          <a:bodyPr/>
          <a:lstStyle/>
          <a:p>
            <a:fld id="{BC03EB51-2E59-4B18-BED2-D8B384E257A9}" type="slidenum">
              <a:rPr lang="en-GB" smtClean="0"/>
              <a:pPr/>
              <a:t>41</a:t>
            </a:fld>
            <a:endParaRPr lang="en-GB"/>
          </a:p>
        </p:txBody>
      </p:sp>
    </p:spTree>
    <p:extLst>
      <p:ext uri="{BB962C8B-B14F-4D97-AF65-F5344CB8AC3E}">
        <p14:creationId xmlns:p14="http://schemas.microsoft.com/office/powerpoint/2010/main" val="227416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E588D8F-B509-4059-93BE-F4BD1DD1B7F4}"/>
              </a:ext>
            </a:extLst>
          </p:cNvPr>
          <p:cNvGrpSpPr/>
          <p:nvPr/>
        </p:nvGrpSpPr>
        <p:grpSpPr>
          <a:xfrm>
            <a:off x="1431409" y="2128839"/>
            <a:ext cx="2992196" cy="3877984"/>
            <a:chOff x="4389123" y="586853"/>
            <a:chExt cx="3973720" cy="5068166"/>
          </a:xfrm>
        </p:grpSpPr>
        <p:pic>
          <p:nvPicPr>
            <p:cNvPr id="8" name="Picture 7">
              <a:extLst>
                <a:ext uri="{FF2B5EF4-FFF2-40B4-BE49-F238E27FC236}">
                  <a16:creationId xmlns:a16="http://schemas.microsoft.com/office/drawing/2014/main" id="{8049A000-29BB-4F4C-B9BC-5DDA51792383}"/>
                </a:ext>
              </a:extLst>
            </p:cNvPr>
            <p:cNvPicPr>
              <a:picLocks noChangeAspect="1"/>
            </p:cNvPicPr>
            <p:nvPr/>
          </p:nvPicPr>
          <p:blipFill>
            <a:blip r:embed="rId2"/>
            <a:stretch>
              <a:fillRect/>
            </a:stretch>
          </p:blipFill>
          <p:spPr>
            <a:xfrm>
              <a:off x="4558937" y="586853"/>
              <a:ext cx="3756009" cy="4341223"/>
            </a:xfrm>
            <a:prstGeom prst="rect">
              <a:avLst/>
            </a:prstGeom>
          </p:spPr>
        </p:pic>
        <p:grpSp>
          <p:nvGrpSpPr>
            <p:cNvPr id="11" name="Group 10">
              <a:extLst>
                <a:ext uri="{FF2B5EF4-FFF2-40B4-BE49-F238E27FC236}">
                  <a16:creationId xmlns:a16="http://schemas.microsoft.com/office/drawing/2014/main" id="{45332E2C-D98F-4780-BA35-9B88565DC40D}"/>
                </a:ext>
              </a:extLst>
            </p:cNvPr>
            <p:cNvGrpSpPr/>
            <p:nvPr/>
          </p:nvGrpSpPr>
          <p:grpSpPr>
            <a:xfrm>
              <a:off x="4389123" y="4925560"/>
              <a:ext cx="3973720" cy="729459"/>
              <a:chOff x="4389123" y="4925560"/>
              <a:chExt cx="3973720" cy="729459"/>
            </a:xfrm>
          </p:grpSpPr>
          <p:pic>
            <p:nvPicPr>
              <p:cNvPr id="9" name="Picture 8">
                <a:extLst>
                  <a:ext uri="{FF2B5EF4-FFF2-40B4-BE49-F238E27FC236}">
                    <a16:creationId xmlns:a16="http://schemas.microsoft.com/office/drawing/2014/main" id="{4EFF4486-C0BE-43EB-9B3C-1685C87DFCBA}"/>
                  </a:ext>
                </a:extLst>
              </p:cNvPr>
              <p:cNvPicPr>
                <a:picLocks noChangeAspect="1"/>
              </p:cNvPicPr>
              <p:nvPr/>
            </p:nvPicPr>
            <p:blipFill>
              <a:blip r:embed="rId3"/>
              <a:stretch>
                <a:fillRect/>
              </a:stretch>
            </p:blipFill>
            <p:spPr>
              <a:xfrm>
                <a:off x="4511040" y="4925560"/>
                <a:ext cx="3851803" cy="729459"/>
              </a:xfrm>
              <a:prstGeom prst="rect">
                <a:avLst/>
              </a:prstGeom>
            </p:spPr>
          </p:pic>
          <p:sp>
            <p:nvSpPr>
              <p:cNvPr id="10" name="Rectangle 9">
                <a:extLst>
                  <a:ext uri="{FF2B5EF4-FFF2-40B4-BE49-F238E27FC236}">
                    <a16:creationId xmlns:a16="http://schemas.microsoft.com/office/drawing/2014/main" id="{DCF8BBC7-EA1D-4D2A-8441-101B261CEB85}"/>
                  </a:ext>
                </a:extLst>
              </p:cNvPr>
              <p:cNvSpPr/>
              <p:nvPr/>
            </p:nvSpPr>
            <p:spPr>
              <a:xfrm>
                <a:off x="4389123" y="4925560"/>
                <a:ext cx="209007" cy="72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Rectangle 13">
            <a:extLst>
              <a:ext uri="{FF2B5EF4-FFF2-40B4-BE49-F238E27FC236}">
                <a16:creationId xmlns:a16="http://schemas.microsoft.com/office/drawing/2014/main" id="{C1D5A511-4E10-41C2-8282-457A98211ECF}"/>
              </a:ext>
            </a:extLst>
          </p:cNvPr>
          <p:cNvSpPr/>
          <p:nvPr/>
        </p:nvSpPr>
        <p:spPr>
          <a:xfrm>
            <a:off x="4502331" y="2128838"/>
            <a:ext cx="3582303" cy="3877985"/>
          </a:xfrm>
          <a:prstGeom prst="rect">
            <a:avLst/>
          </a:prstGeom>
          <a:solidFill>
            <a:schemeClr val="bg1"/>
          </a:solidFill>
          <a:ln>
            <a:solidFill>
              <a:schemeClr val="accent1">
                <a:shade val="50000"/>
              </a:schemeClr>
            </a:solidFill>
          </a:ln>
        </p:spPr>
        <p:txBody>
          <a:bodyPr wrap="square">
            <a:spAutoFit/>
          </a:bodyPr>
          <a:lstStyle/>
          <a:p>
            <a:pPr>
              <a:spcAft>
                <a:spcPts val="0"/>
              </a:spcAft>
            </a:pPr>
            <a:r>
              <a:rPr lang="en-GB" sz="600" b="1">
                <a:latin typeface="Calibri" panose="020F0502020204030204" pitchFamily="34" charset="0"/>
                <a:ea typeface="Calibri" panose="020F0502020204030204" pitchFamily="34" charset="0"/>
              </a:rPr>
              <a:t>Linking the Managing Deterioration Videos and RESTORE2</a:t>
            </a:r>
          </a:p>
          <a:p>
            <a:pPr>
              <a:spcAft>
                <a:spcPts val="0"/>
              </a:spcAft>
            </a:pPr>
            <a:endParaRPr lang="en-GB" sz="600" b="1">
              <a:latin typeface="Calibri" panose="020F0502020204030204" pitchFamily="34" charset="0"/>
              <a:ea typeface="Calibri" panose="020F0502020204030204" pitchFamily="34" charset="0"/>
            </a:endParaRPr>
          </a:p>
          <a:p>
            <a:pPr>
              <a:spcAft>
                <a:spcPts val="0"/>
              </a:spcAft>
            </a:pPr>
            <a:r>
              <a:rPr lang="en-GB" sz="600" b="1">
                <a:latin typeface="Calibri" panose="020F0502020204030204" pitchFamily="34" charset="0"/>
                <a:ea typeface="Calibri" panose="020F0502020204030204" pitchFamily="34" charset="0"/>
              </a:rPr>
              <a:t>Spotting serious illness and sepsis</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Some people are more at risk than others of becoming unwell very quickly and developing a serious illness such as sepsis. This is known as ‘deterioration’ and it is important that anyone who cares for individuals who are at risk of deterioration knows how to spot the signs, especially during the current COVID-19 outbreak.</a:t>
            </a:r>
          </a:p>
          <a:p>
            <a:pPr>
              <a:spcAft>
                <a:spcPts val="0"/>
              </a:spcAft>
            </a:pPr>
            <a:endParaRPr lang="en-GB" sz="600">
              <a:latin typeface="Calibri" panose="020F0502020204030204" pitchFamily="34" charset="0"/>
              <a:ea typeface="Calibri" panose="020F0502020204030204" pitchFamily="34" charset="0"/>
            </a:endParaRPr>
          </a:p>
          <a:p>
            <a:r>
              <a:rPr lang="en-GB" sz="600" u="sng">
                <a:latin typeface="Calibri" panose="020F0502020204030204" pitchFamily="34" charset="0"/>
                <a:ea typeface="Calibri" panose="020F0502020204030204" pitchFamily="34" charset="0"/>
              </a:rPr>
              <a:t>Watch this film</a:t>
            </a:r>
          </a:p>
          <a:p>
            <a:pPr lvl="1"/>
            <a:r>
              <a:rPr lang="en-US" sz="600" u="sng">
                <a:solidFill>
                  <a:srgbClr val="0563C1"/>
                </a:solidFill>
                <a:latin typeface="Calibri" panose="020F0502020204030204" pitchFamily="34" charset="0"/>
                <a:ea typeface="Calibri" panose="020F0502020204030204" pitchFamily="34" charset="0"/>
                <a:hlinkClick r:id="rId4"/>
              </a:rPr>
              <a:t>Introduction to sepsis and serious illness</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 </a:t>
            </a:r>
          </a:p>
          <a:p>
            <a:pPr>
              <a:spcAft>
                <a:spcPts val="0"/>
              </a:spcAft>
            </a:pPr>
            <a:r>
              <a:rPr lang="en-GB" sz="600" b="1">
                <a:latin typeface="Calibri" panose="020F0502020204030204" pitchFamily="34" charset="0"/>
                <a:ea typeface="Calibri" panose="020F0502020204030204" pitchFamily="34" charset="0"/>
              </a:rPr>
              <a:t>Soft Signs and What’s Normal</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What to look out for when it is not appropriate to take measurements of a person’s vital signs. </a:t>
            </a:r>
          </a:p>
          <a:p>
            <a:pPr>
              <a:spcAft>
                <a:spcPts val="0"/>
              </a:spcAft>
            </a:pPr>
            <a:r>
              <a:rPr lang="en-GB" sz="600">
                <a:latin typeface="Calibri" panose="020F0502020204030204" pitchFamily="34" charset="0"/>
                <a:ea typeface="Calibri" panose="020F0502020204030204" pitchFamily="34" charset="0"/>
              </a:rPr>
              <a:t>The </a:t>
            </a:r>
            <a:r>
              <a:rPr lang="en-GB" sz="600" u="sng">
                <a:solidFill>
                  <a:srgbClr val="0563C1"/>
                </a:solidFill>
                <a:latin typeface="Calibri" panose="020F0502020204030204" pitchFamily="34" charset="0"/>
                <a:ea typeface="Calibri" panose="020F0502020204030204" pitchFamily="34" charset="0"/>
                <a:hlinkClick r:id="rId5"/>
              </a:rPr>
              <a:t>RESTORE2 mini</a:t>
            </a:r>
            <a:r>
              <a:rPr lang="en-GB" sz="600">
                <a:latin typeface="Calibri" panose="020F0502020204030204" pitchFamily="34" charset="0"/>
                <a:ea typeface="Calibri" panose="020F0502020204030204" pitchFamily="34" charset="0"/>
              </a:rPr>
              <a:t> tool is helpful in these situations.</a:t>
            </a:r>
          </a:p>
          <a:p>
            <a:r>
              <a:rPr lang="en-GB" sz="600">
                <a:latin typeface="Calibri" panose="020F0502020204030204" pitchFamily="34" charset="0"/>
                <a:ea typeface="Calibri" panose="020F0502020204030204" pitchFamily="34" charset="0"/>
              </a:rPr>
              <a:t>A </a:t>
            </a:r>
            <a:r>
              <a:rPr lang="en-GB" sz="600" u="sng">
                <a:solidFill>
                  <a:srgbClr val="0563C1"/>
                </a:solidFill>
                <a:latin typeface="Calibri" panose="020F0502020204030204" pitchFamily="34" charset="0"/>
                <a:ea typeface="Calibri" panose="020F0502020204030204" pitchFamily="34" charset="0"/>
                <a:hlinkClick r:id="rId6"/>
              </a:rPr>
              <a:t>white paper</a:t>
            </a:r>
            <a:r>
              <a:rPr lang="en-GB" sz="600">
                <a:latin typeface="Calibri" panose="020F0502020204030204" pitchFamily="34" charset="0"/>
                <a:ea typeface="Calibri" panose="020F0502020204030204" pitchFamily="34" charset="0"/>
              </a:rPr>
              <a:t> from Geoff Cooper at Wessex AHSN looks at using soft signs to identify deterioration.</a:t>
            </a:r>
          </a:p>
          <a:p>
            <a:endParaRPr lang="en-GB" sz="600" u="sng">
              <a:latin typeface="Calibri" panose="020F0502020204030204" pitchFamily="34" charset="0"/>
              <a:ea typeface="Calibri" panose="020F0502020204030204" pitchFamily="34" charset="0"/>
            </a:endParaRPr>
          </a:p>
          <a:p>
            <a:r>
              <a:rPr lang="en-GB" sz="600" u="sng">
                <a:latin typeface="Calibri" panose="020F0502020204030204" pitchFamily="34" charset="0"/>
                <a:ea typeface="Calibri" panose="020F0502020204030204" pitchFamily="34" charset="0"/>
              </a:rPr>
              <a:t>Watch these films</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7"/>
              </a:rPr>
              <a:t>Preventing the spread of infection</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8"/>
              </a:rPr>
              <a:t>Soft signs of deterioration</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9"/>
              </a:rPr>
              <a:t>Recognising deterioration with a learning disability</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 </a:t>
            </a:r>
          </a:p>
          <a:p>
            <a:pPr>
              <a:spcAft>
                <a:spcPts val="0"/>
              </a:spcAft>
            </a:pPr>
            <a:r>
              <a:rPr lang="en-GB" sz="600" b="1">
                <a:latin typeface="Calibri" panose="020F0502020204030204" pitchFamily="34" charset="0"/>
                <a:ea typeface="Calibri" panose="020F0502020204030204" pitchFamily="34" charset="0"/>
              </a:rPr>
              <a:t>Take Observations</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The National Early Warning Score is used by GPs, ambulance services and acute hospital trusts. </a:t>
            </a:r>
          </a:p>
          <a:p>
            <a:pPr>
              <a:spcAft>
                <a:spcPts val="0"/>
              </a:spcAft>
            </a:pPr>
            <a:r>
              <a:rPr lang="en-GB" sz="600" u="sng">
                <a:solidFill>
                  <a:srgbClr val="0563C1"/>
                </a:solidFill>
                <a:latin typeface="Calibri" panose="020F0502020204030204" pitchFamily="34" charset="0"/>
                <a:ea typeface="Calibri" panose="020F0502020204030204" pitchFamily="34" charset="0"/>
                <a:hlinkClick r:id="rId10"/>
              </a:rPr>
              <a:t>RESTORE2</a:t>
            </a:r>
            <a:r>
              <a:rPr lang="en-GB" sz="600">
                <a:latin typeface="Calibri" panose="020F0502020204030204" pitchFamily="34" charset="0"/>
                <a:ea typeface="Calibri" panose="020F0502020204030204" pitchFamily="34" charset="0"/>
              </a:rPr>
              <a:t> makes NEWS2 more accessible to care and nursing homes.</a:t>
            </a:r>
          </a:p>
          <a:p>
            <a:pPr>
              <a:spcAft>
                <a:spcPts val="0"/>
              </a:spcAft>
            </a:pPr>
            <a:r>
              <a:rPr lang="en-GB" sz="600">
                <a:latin typeface="Calibri" panose="020F0502020204030204" pitchFamily="34" charset="0"/>
                <a:ea typeface="Calibri" panose="020F0502020204030204" pitchFamily="34" charset="0"/>
              </a:rPr>
              <a:t> </a:t>
            </a:r>
          </a:p>
          <a:p>
            <a:r>
              <a:rPr lang="en-GB" sz="600" u="sng">
                <a:latin typeface="Calibri" panose="020F0502020204030204" pitchFamily="34" charset="0"/>
                <a:ea typeface="Calibri" panose="020F0502020204030204" pitchFamily="34" charset="0"/>
              </a:rPr>
              <a:t>Watch these films</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1"/>
              </a:rPr>
              <a:t>NEWS: What is it?</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2"/>
              </a:rPr>
              <a:t>Measuring the respiratory rate</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3"/>
              </a:rPr>
              <a:t>Measuring oxygen saturation</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4"/>
              </a:rPr>
              <a:t>Measuring blood pressure</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5"/>
              </a:rPr>
              <a:t>Measuring the heart rate</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6"/>
              </a:rPr>
              <a:t>Measuring level of alertness</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7"/>
              </a:rPr>
              <a:t>How to measure temperature</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18"/>
              </a:rPr>
              <a:t>Calculating and recording a NEWS score</a:t>
            </a:r>
            <a:endParaRPr lang="en-GB" sz="600">
              <a:latin typeface="Calibri" panose="020F0502020204030204" pitchFamily="34" charset="0"/>
              <a:ea typeface="Calibri" panose="020F0502020204030204" pitchFamily="34" charset="0"/>
            </a:endParaRPr>
          </a:p>
          <a:p>
            <a:pPr>
              <a:spcAft>
                <a:spcPts val="0"/>
              </a:spcAft>
            </a:pPr>
            <a:r>
              <a:rPr lang="en-GB" sz="600">
                <a:latin typeface="Calibri" panose="020F0502020204030204" pitchFamily="34" charset="0"/>
                <a:ea typeface="Calibri" panose="020F0502020204030204" pitchFamily="34" charset="0"/>
              </a:rPr>
              <a:t> </a:t>
            </a:r>
          </a:p>
          <a:p>
            <a:pPr>
              <a:spcAft>
                <a:spcPts val="0"/>
              </a:spcAft>
            </a:pPr>
            <a:r>
              <a:rPr lang="en-GB" sz="600" b="1">
                <a:latin typeface="Calibri" panose="020F0502020204030204" pitchFamily="34" charset="0"/>
                <a:ea typeface="Calibri" panose="020F0502020204030204" pitchFamily="34" charset="0"/>
              </a:rPr>
              <a:t>Escalate and Communicate</a:t>
            </a:r>
          </a:p>
          <a:p>
            <a:pPr>
              <a:spcAft>
                <a:spcPts val="0"/>
              </a:spcAft>
            </a:pPr>
            <a:r>
              <a:rPr lang="en-GB" sz="600">
                <a:latin typeface="Calibri" panose="020F0502020204030204" pitchFamily="34" charset="0"/>
                <a:ea typeface="Calibri" panose="020F0502020204030204" pitchFamily="34" charset="0"/>
              </a:rPr>
              <a:t>Effective communication is vital for safety critical messages between different healthcare staff</a:t>
            </a:r>
          </a:p>
          <a:p>
            <a:pPr>
              <a:spcAft>
                <a:spcPts val="0"/>
              </a:spcAft>
            </a:pPr>
            <a:endParaRPr lang="en-GB" sz="600">
              <a:latin typeface="Calibri" panose="020F0502020204030204" pitchFamily="34" charset="0"/>
              <a:ea typeface="Calibri" panose="020F0502020204030204" pitchFamily="34" charset="0"/>
            </a:endParaRPr>
          </a:p>
          <a:p>
            <a:r>
              <a:rPr lang="en-GB" sz="600" u="sng">
                <a:latin typeface="Calibri" panose="020F0502020204030204" pitchFamily="34" charset="0"/>
                <a:ea typeface="Calibri" panose="020F0502020204030204" pitchFamily="34" charset="0"/>
              </a:rPr>
              <a:t>Watch these Films</a:t>
            </a:r>
          </a:p>
          <a:p>
            <a:pPr lvl="1"/>
            <a:r>
              <a:rPr lang="en-GB" sz="600" u="sng">
                <a:solidFill>
                  <a:srgbClr val="0563C1"/>
                </a:solidFill>
                <a:latin typeface="Calibri" panose="020F0502020204030204" pitchFamily="34" charset="0"/>
                <a:ea typeface="Calibri" panose="020F0502020204030204" pitchFamily="34" charset="0"/>
                <a:hlinkClick r:id="rId19"/>
              </a:rPr>
              <a:t>Structured communication and escalation</a:t>
            </a:r>
            <a:endParaRPr lang="en-GB" sz="600">
              <a:latin typeface="Calibri" panose="020F0502020204030204" pitchFamily="34" charset="0"/>
              <a:ea typeface="Calibri" panose="020F0502020204030204" pitchFamily="34" charset="0"/>
            </a:endParaRPr>
          </a:p>
          <a:p>
            <a:pPr lvl="1"/>
            <a:r>
              <a:rPr lang="en-GB" sz="600" u="sng">
                <a:solidFill>
                  <a:srgbClr val="0563C1"/>
                </a:solidFill>
                <a:latin typeface="Calibri" panose="020F0502020204030204" pitchFamily="34" charset="0"/>
                <a:ea typeface="Calibri" panose="020F0502020204030204" pitchFamily="34" charset="0"/>
                <a:hlinkClick r:id="rId20"/>
              </a:rPr>
              <a:t>Treatment escalation plans and resuscitation</a:t>
            </a:r>
            <a:endParaRPr lang="en-GB" sz="600" u="sng">
              <a:solidFill>
                <a:srgbClr val="0563C1"/>
              </a:solidFill>
              <a:latin typeface="Calibri" panose="020F0502020204030204" pitchFamily="34" charset="0"/>
              <a:ea typeface="Calibri" panose="020F0502020204030204" pitchFamily="34" charset="0"/>
            </a:endParaRPr>
          </a:p>
          <a:p>
            <a:pPr lvl="1"/>
            <a:endParaRPr lang="en-GB" sz="600" u="sng">
              <a:solidFill>
                <a:srgbClr val="0563C1"/>
              </a:solidFill>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417EF852-9C6F-4D3A-BFBB-7D9BBEA8216E}"/>
              </a:ext>
            </a:extLst>
          </p:cNvPr>
          <p:cNvSpPr txBox="1"/>
          <p:nvPr/>
        </p:nvSpPr>
        <p:spPr>
          <a:xfrm>
            <a:off x="252000" y="108000"/>
            <a:ext cx="5260992" cy="369332"/>
          </a:xfrm>
          <a:prstGeom prst="rect">
            <a:avLst/>
          </a:prstGeom>
          <a:noFill/>
        </p:spPr>
        <p:txBody>
          <a:bodyPr wrap="none" rtlCol="0">
            <a:spAutoFit/>
          </a:bodyPr>
          <a:lstStyle/>
          <a:p>
            <a:r>
              <a:rPr lang="en-GB"/>
              <a:t>Additional Resources - Managing Deterioration Videos</a:t>
            </a:r>
          </a:p>
        </p:txBody>
      </p:sp>
      <p:sp>
        <p:nvSpPr>
          <p:cNvPr id="2" name="Slide Number Placeholder 1">
            <a:extLst>
              <a:ext uri="{FF2B5EF4-FFF2-40B4-BE49-F238E27FC236}">
                <a16:creationId xmlns:a16="http://schemas.microsoft.com/office/drawing/2014/main" id="{1A589271-D88C-4FE9-9FF8-C5368CA75452}"/>
              </a:ext>
            </a:extLst>
          </p:cNvPr>
          <p:cNvSpPr>
            <a:spLocks noGrp="1"/>
          </p:cNvSpPr>
          <p:nvPr>
            <p:ph type="sldNum" sz="quarter" idx="12"/>
          </p:nvPr>
        </p:nvSpPr>
        <p:spPr/>
        <p:txBody>
          <a:bodyPr/>
          <a:lstStyle/>
          <a:p>
            <a:fld id="{BC03EB51-2E59-4B18-BED2-D8B384E257A9}" type="slidenum">
              <a:rPr lang="en-GB" smtClean="0"/>
              <a:pPr/>
              <a:t>5</a:t>
            </a:fld>
            <a:endParaRPr lang="en-GB"/>
          </a:p>
        </p:txBody>
      </p:sp>
      <p:sp>
        <p:nvSpPr>
          <p:cNvPr id="7" name="Rectangle 6">
            <a:extLst>
              <a:ext uri="{FF2B5EF4-FFF2-40B4-BE49-F238E27FC236}">
                <a16:creationId xmlns:a16="http://schemas.microsoft.com/office/drawing/2014/main" id="{F6029051-DE3C-46F0-BDCE-238B12AA3192}"/>
              </a:ext>
            </a:extLst>
          </p:cNvPr>
          <p:cNvSpPr/>
          <p:nvPr/>
        </p:nvSpPr>
        <p:spPr>
          <a:xfrm>
            <a:off x="1415890" y="2128838"/>
            <a:ext cx="3074876" cy="3877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0623F2F-449B-43FC-9103-AE9ACD13266A}"/>
              </a:ext>
            </a:extLst>
          </p:cNvPr>
          <p:cNvSpPr txBox="1"/>
          <p:nvPr/>
        </p:nvSpPr>
        <p:spPr>
          <a:xfrm>
            <a:off x="6006076" y="3587242"/>
            <a:ext cx="365806" cy="369332"/>
          </a:xfrm>
          <a:prstGeom prst="rect">
            <a:avLst/>
          </a:prstGeom>
          <a:noFill/>
        </p:spPr>
        <p:txBody>
          <a:bodyPr wrap="none" rtlCol="0">
            <a:spAutoFit/>
          </a:bodyPr>
          <a:lstStyle/>
          <a:p>
            <a:r>
              <a:rPr lang="en-GB">
                <a:solidFill>
                  <a:srgbClr val="00B050"/>
                </a:solidFill>
                <a:sym typeface="Wingdings" panose="05000000000000000000" pitchFamily="2" charset="2"/>
              </a:rPr>
              <a:t></a:t>
            </a:r>
            <a:endParaRPr lang="en-GB">
              <a:solidFill>
                <a:srgbClr val="00B050"/>
              </a:solidFill>
            </a:endParaRPr>
          </a:p>
        </p:txBody>
      </p:sp>
      <p:sp>
        <p:nvSpPr>
          <p:cNvPr id="17" name="TextBox 16">
            <a:extLst>
              <a:ext uri="{FF2B5EF4-FFF2-40B4-BE49-F238E27FC236}">
                <a16:creationId xmlns:a16="http://schemas.microsoft.com/office/drawing/2014/main" id="{239F1F5D-9951-4158-AD0B-5CFC8B6E0B74}"/>
              </a:ext>
            </a:extLst>
          </p:cNvPr>
          <p:cNvSpPr txBox="1"/>
          <p:nvPr/>
        </p:nvSpPr>
        <p:spPr>
          <a:xfrm>
            <a:off x="6576488" y="3672371"/>
            <a:ext cx="365806" cy="369332"/>
          </a:xfrm>
          <a:prstGeom prst="rect">
            <a:avLst/>
          </a:prstGeom>
          <a:noFill/>
        </p:spPr>
        <p:txBody>
          <a:bodyPr wrap="none" rtlCol="0">
            <a:spAutoFit/>
          </a:bodyPr>
          <a:lstStyle/>
          <a:p>
            <a:r>
              <a:rPr lang="en-GB">
                <a:solidFill>
                  <a:srgbClr val="00B050"/>
                </a:solidFill>
                <a:sym typeface="Wingdings" panose="05000000000000000000" pitchFamily="2" charset="2"/>
              </a:rPr>
              <a:t></a:t>
            </a:r>
            <a:endParaRPr lang="en-GB">
              <a:solidFill>
                <a:srgbClr val="00B050"/>
              </a:solidFill>
            </a:endParaRPr>
          </a:p>
        </p:txBody>
      </p:sp>
      <p:sp>
        <p:nvSpPr>
          <p:cNvPr id="18" name="TextBox 17">
            <a:extLst>
              <a:ext uri="{FF2B5EF4-FFF2-40B4-BE49-F238E27FC236}">
                <a16:creationId xmlns:a16="http://schemas.microsoft.com/office/drawing/2014/main" id="{633EE2D3-7370-4042-8C57-2B84D4FD3FBE}"/>
              </a:ext>
            </a:extLst>
          </p:cNvPr>
          <p:cNvSpPr txBox="1"/>
          <p:nvPr/>
        </p:nvSpPr>
        <p:spPr>
          <a:xfrm>
            <a:off x="6328252" y="5500107"/>
            <a:ext cx="365806" cy="369332"/>
          </a:xfrm>
          <a:prstGeom prst="rect">
            <a:avLst/>
          </a:prstGeom>
          <a:noFill/>
        </p:spPr>
        <p:txBody>
          <a:bodyPr wrap="none" rtlCol="0">
            <a:spAutoFit/>
          </a:bodyPr>
          <a:lstStyle/>
          <a:p>
            <a:r>
              <a:rPr lang="en-GB">
                <a:solidFill>
                  <a:srgbClr val="00B050"/>
                </a:solidFill>
                <a:sym typeface="Wingdings" panose="05000000000000000000" pitchFamily="2" charset="2"/>
              </a:rPr>
              <a:t></a:t>
            </a:r>
            <a:endParaRPr lang="en-GB">
              <a:solidFill>
                <a:srgbClr val="00B050"/>
              </a:solidFill>
            </a:endParaRPr>
          </a:p>
        </p:txBody>
      </p:sp>
      <p:sp>
        <p:nvSpPr>
          <p:cNvPr id="19" name="TextBox 18">
            <a:extLst>
              <a:ext uri="{FF2B5EF4-FFF2-40B4-BE49-F238E27FC236}">
                <a16:creationId xmlns:a16="http://schemas.microsoft.com/office/drawing/2014/main" id="{608B8FE3-5E6D-445E-8C16-5560B6C6D8A1}"/>
              </a:ext>
            </a:extLst>
          </p:cNvPr>
          <p:cNvSpPr txBox="1"/>
          <p:nvPr/>
        </p:nvSpPr>
        <p:spPr>
          <a:xfrm>
            <a:off x="6393585" y="5612292"/>
            <a:ext cx="365806" cy="369332"/>
          </a:xfrm>
          <a:prstGeom prst="rect">
            <a:avLst/>
          </a:prstGeom>
          <a:noFill/>
        </p:spPr>
        <p:txBody>
          <a:bodyPr wrap="none" rtlCol="0">
            <a:spAutoFit/>
          </a:bodyPr>
          <a:lstStyle/>
          <a:p>
            <a:r>
              <a:rPr lang="en-GB">
                <a:solidFill>
                  <a:srgbClr val="00B050"/>
                </a:solidFill>
                <a:sym typeface="Wingdings" panose="05000000000000000000" pitchFamily="2" charset="2"/>
              </a:rPr>
              <a:t></a:t>
            </a:r>
            <a:endParaRPr lang="en-GB">
              <a:solidFill>
                <a:srgbClr val="00B050"/>
              </a:solidFill>
            </a:endParaRPr>
          </a:p>
        </p:txBody>
      </p:sp>
      <p:grpSp>
        <p:nvGrpSpPr>
          <p:cNvPr id="21" name="Group 20">
            <a:extLst>
              <a:ext uri="{FF2B5EF4-FFF2-40B4-BE49-F238E27FC236}">
                <a16:creationId xmlns:a16="http://schemas.microsoft.com/office/drawing/2014/main" id="{42C856A3-FC74-4D52-8B4E-5DDEABCC22FA}"/>
              </a:ext>
            </a:extLst>
          </p:cNvPr>
          <p:cNvGrpSpPr/>
          <p:nvPr/>
        </p:nvGrpSpPr>
        <p:grpSpPr>
          <a:xfrm>
            <a:off x="387019" y="872198"/>
            <a:ext cx="8001037" cy="944308"/>
            <a:chOff x="387019" y="872198"/>
            <a:chExt cx="8001037" cy="944308"/>
          </a:xfrm>
        </p:grpSpPr>
        <p:sp>
          <p:nvSpPr>
            <p:cNvPr id="5" name="Rectangle 4">
              <a:extLst>
                <a:ext uri="{FF2B5EF4-FFF2-40B4-BE49-F238E27FC236}">
                  <a16:creationId xmlns:a16="http://schemas.microsoft.com/office/drawing/2014/main" id="{50F577DC-7FE1-4504-8A22-8C2089EDC85F}"/>
                </a:ext>
              </a:extLst>
            </p:cNvPr>
            <p:cNvSpPr/>
            <p:nvPr/>
          </p:nvSpPr>
          <p:spPr>
            <a:xfrm>
              <a:off x="387019" y="872198"/>
              <a:ext cx="8001037" cy="861774"/>
            </a:xfrm>
            <a:prstGeom prst="rect">
              <a:avLst/>
            </a:prstGeom>
          </p:spPr>
          <p:txBody>
            <a:bodyPr wrap="square">
              <a:spAutoFit/>
            </a:bodyPr>
            <a:lstStyle/>
            <a:p>
              <a:r>
                <a:rPr lang="en-US" sz="1000"/>
                <a:t>Wessex AHSN and West of England AHSN have collaborated with West Hampshire CCG (RESTORE2) and Health Education England to produce a series of free videos and e-learning materials to support staff to care for clients who are at risk of deterioration.</a:t>
              </a:r>
            </a:p>
            <a:p>
              <a:endParaRPr lang="en-US" sz="1000"/>
            </a:p>
            <a:p>
              <a:r>
                <a:rPr lang="en-US" sz="1000"/>
                <a:t>The full set of 14 </a:t>
              </a:r>
              <a:r>
                <a:rPr lang="en-GB" sz="1000"/>
                <a:t>Managing Deterioration Videos can be accessed via:  </a:t>
              </a:r>
              <a:r>
                <a:rPr lang="en-GB" sz="1000">
                  <a:hlinkClick r:id="rId21"/>
                </a:rPr>
                <a:t>https://wessexahsn.org.uk/projects/358/care-home-training-resources</a:t>
              </a:r>
              <a:r>
                <a:rPr lang="en-GB" sz="1000"/>
                <a:t> and individual videos applicable to the use of RESTORE2mini are flagged below with a green tick (      ) and indicated on the relevant slides.  </a:t>
              </a:r>
            </a:p>
          </p:txBody>
        </p:sp>
        <p:sp>
          <p:nvSpPr>
            <p:cNvPr id="20" name="TextBox 19">
              <a:extLst>
                <a:ext uri="{FF2B5EF4-FFF2-40B4-BE49-F238E27FC236}">
                  <a16:creationId xmlns:a16="http://schemas.microsoft.com/office/drawing/2014/main" id="{6DB539D5-1735-4832-91FE-9E615E032B3B}"/>
                </a:ext>
              </a:extLst>
            </p:cNvPr>
            <p:cNvSpPr txBox="1"/>
            <p:nvPr/>
          </p:nvSpPr>
          <p:spPr>
            <a:xfrm>
              <a:off x="5156984" y="1447174"/>
              <a:ext cx="365806" cy="369332"/>
            </a:xfrm>
            <a:prstGeom prst="rect">
              <a:avLst/>
            </a:prstGeom>
            <a:noFill/>
          </p:spPr>
          <p:txBody>
            <a:bodyPr wrap="none" rtlCol="0">
              <a:spAutoFit/>
            </a:bodyPr>
            <a:lstStyle/>
            <a:p>
              <a:r>
                <a:rPr lang="en-GB">
                  <a:solidFill>
                    <a:srgbClr val="00B050"/>
                  </a:solidFill>
                  <a:sym typeface="Wingdings" panose="05000000000000000000" pitchFamily="2" charset="2"/>
                </a:rPr>
                <a:t></a:t>
              </a:r>
              <a:endParaRPr lang="en-GB">
                <a:solidFill>
                  <a:srgbClr val="00B050"/>
                </a:solidFill>
              </a:endParaRPr>
            </a:p>
          </p:txBody>
        </p:sp>
      </p:grpSp>
    </p:spTree>
    <p:extLst>
      <p:ext uri="{BB962C8B-B14F-4D97-AF65-F5344CB8AC3E}">
        <p14:creationId xmlns:p14="http://schemas.microsoft.com/office/powerpoint/2010/main" val="308066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17EF852-9C6F-4D3A-BFBB-7D9BBEA8216E}"/>
              </a:ext>
            </a:extLst>
          </p:cNvPr>
          <p:cNvSpPr txBox="1"/>
          <p:nvPr/>
        </p:nvSpPr>
        <p:spPr>
          <a:xfrm>
            <a:off x="252000" y="108000"/>
            <a:ext cx="4019690" cy="369332"/>
          </a:xfrm>
          <a:prstGeom prst="rect">
            <a:avLst/>
          </a:prstGeom>
          <a:noFill/>
        </p:spPr>
        <p:txBody>
          <a:bodyPr wrap="none" rtlCol="0">
            <a:spAutoFit/>
          </a:bodyPr>
          <a:lstStyle/>
          <a:p>
            <a:r>
              <a:rPr lang="en-GB" dirty="0"/>
              <a:t>Additional Resources - Rollout Handbook</a:t>
            </a:r>
          </a:p>
        </p:txBody>
      </p:sp>
      <p:sp>
        <p:nvSpPr>
          <p:cNvPr id="5" name="Rectangle 4">
            <a:extLst>
              <a:ext uri="{FF2B5EF4-FFF2-40B4-BE49-F238E27FC236}">
                <a16:creationId xmlns:a16="http://schemas.microsoft.com/office/drawing/2014/main" id="{50F577DC-7FE1-4504-8A22-8C2089EDC85F}"/>
              </a:ext>
            </a:extLst>
          </p:cNvPr>
          <p:cNvSpPr/>
          <p:nvPr/>
        </p:nvSpPr>
        <p:spPr>
          <a:xfrm>
            <a:off x="387019" y="645770"/>
            <a:ext cx="8001037" cy="861774"/>
          </a:xfrm>
          <a:prstGeom prst="rect">
            <a:avLst/>
          </a:prstGeom>
        </p:spPr>
        <p:txBody>
          <a:bodyPr wrap="square">
            <a:spAutoFit/>
          </a:bodyPr>
          <a:lstStyle/>
          <a:p>
            <a:r>
              <a:rPr lang="en-US" sz="1000" dirty="0"/>
              <a:t>West Hampshire CCG have produced a Rollout Handbook for RESTORE2 to support staff working in care homes to care for residents who are at risk of deterioration. The handbook is available from </a:t>
            </a:r>
            <a:r>
              <a:rPr lang="en-GB" sz="1000" dirty="0">
                <a:hlinkClick r:id="rId2"/>
              </a:rPr>
              <a:t>https://westhampshireccg.nhs.uk/restore2/</a:t>
            </a:r>
            <a:r>
              <a:rPr lang="en-GB" sz="1000" dirty="0"/>
              <a:t>.</a:t>
            </a:r>
          </a:p>
          <a:p>
            <a:endParaRPr lang="en-GB" sz="1000" dirty="0"/>
          </a:p>
          <a:p>
            <a:r>
              <a:rPr lang="en-GB" sz="1000" dirty="0"/>
              <a:t>These training slides have been adapted for RESTORE2</a:t>
            </a:r>
            <a:r>
              <a:rPr lang="en-GB" sz="1000" i="1" dirty="0"/>
              <a:t>mini</a:t>
            </a:r>
            <a:r>
              <a:rPr lang="en-GB" sz="1000" dirty="0"/>
              <a:t> (domiciliary care)</a:t>
            </a:r>
            <a:r>
              <a:rPr lang="en-GB" sz="1000" i="1" dirty="0"/>
              <a:t>.</a:t>
            </a:r>
            <a:r>
              <a:rPr lang="en-GB" sz="1000" dirty="0"/>
              <a:t> </a:t>
            </a:r>
            <a:endParaRPr lang="en-US" sz="1000" dirty="0"/>
          </a:p>
          <a:p>
            <a:endParaRPr lang="en-US" sz="1000" dirty="0"/>
          </a:p>
        </p:txBody>
      </p:sp>
      <p:pic>
        <p:nvPicPr>
          <p:cNvPr id="3" name="Picture 2">
            <a:extLst>
              <a:ext uri="{FF2B5EF4-FFF2-40B4-BE49-F238E27FC236}">
                <a16:creationId xmlns:a16="http://schemas.microsoft.com/office/drawing/2014/main" id="{2B5B6F6E-A623-4A24-9350-042A45439022}"/>
              </a:ext>
            </a:extLst>
          </p:cNvPr>
          <p:cNvPicPr>
            <a:picLocks noChangeAspect="1"/>
          </p:cNvPicPr>
          <p:nvPr/>
        </p:nvPicPr>
        <p:blipFill>
          <a:blip r:embed="rId3"/>
          <a:stretch>
            <a:fillRect/>
          </a:stretch>
        </p:blipFill>
        <p:spPr>
          <a:xfrm>
            <a:off x="989073" y="1667174"/>
            <a:ext cx="3313678" cy="4670026"/>
          </a:xfrm>
          <a:prstGeom prst="rect">
            <a:avLst/>
          </a:prstGeom>
        </p:spPr>
      </p:pic>
      <p:pic>
        <p:nvPicPr>
          <p:cNvPr id="4" name="Picture 3">
            <a:extLst>
              <a:ext uri="{FF2B5EF4-FFF2-40B4-BE49-F238E27FC236}">
                <a16:creationId xmlns:a16="http://schemas.microsoft.com/office/drawing/2014/main" id="{D895B467-4A6D-487B-8CC3-36FFB91567ED}"/>
              </a:ext>
            </a:extLst>
          </p:cNvPr>
          <p:cNvPicPr>
            <a:picLocks noChangeAspect="1"/>
          </p:cNvPicPr>
          <p:nvPr/>
        </p:nvPicPr>
        <p:blipFill>
          <a:blip r:embed="rId4"/>
          <a:stretch>
            <a:fillRect/>
          </a:stretch>
        </p:blipFill>
        <p:spPr>
          <a:xfrm>
            <a:off x="4915035" y="1667174"/>
            <a:ext cx="3314565" cy="4670025"/>
          </a:xfrm>
          <a:prstGeom prst="rect">
            <a:avLst/>
          </a:prstGeom>
        </p:spPr>
      </p:pic>
    </p:spTree>
    <p:extLst>
      <p:ext uri="{BB962C8B-B14F-4D97-AF65-F5344CB8AC3E}">
        <p14:creationId xmlns:p14="http://schemas.microsoft.com/office/powerpoint/2010/main" val="3508438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7FE43E-FCA9-4881-8179-C57CD0A5C32F}"/>
              </a:ext>
            </a:extLst>
          </p:cNvPr>
          <p:cNvSpPr>
            <a:spLocks noGrp="1"/>
          </p:cNvSpPr>
          <p:nvPr>
            <p:ph type="sldNum" sz="quarter" idx="12"/>
          </p:nvPr>
        </p:nvSpPr>
        <p:spPr/>
        <p:txBody>
          <a:bodyPr/>
          <a:lstStyle/>
          <a:p>
            <a:fld id="{BC03EB51-2E59-4B18-BED2-D8B384E257A9}" type="slidenum">
              <a:rPr lang="en-GB" smtClean="0"/>
              <a:pPr/>
              <a:t>7</a:t>
            </a:fld>
            <a:endParaRPr lang="en-GB"/>
          </a:p>
        </p:txBody>
      </p:sp>
      <p:pic>
        <p:nvPicPr>
          <p:cNvPr id="3" name="Picture 2">
            <a:extLst>
              <a:ext uri="{FF2B5EF4-FFF2-40B4-BE49-F238E27FC236}">
                <a16:creationId xmlns:a16="http://schemas.microsoft.com/office/drawing/2014/main" id="{995ADD89-F9E1-4899-A41D-6C57A22F9519}"/>
              </a:ext>
            </a:extLst>
          </p:cNvPr>
          <p:cNvPicPr>
            <a:picLocks noChangeAspect="1"/>
          </p:cNvPicPr>
          <p:nvPr/>
        </p:nvPicPr>
        <p:blipFill>
          <a:blip r:embed="rId2"/>
          <a:stretch>
            <a:fillRect/>
          </a:stretch>
        </p:blipFill>
        <p:spPr>
          <a:xfrm>
            <a:off x="857127" y="2424704"/>
            <a:ext cx="7429743" cy="1825078"/>
          </a:xfrm>
          <a:prstGeom prst="rect">
            <a:avLst/>
          </a:prstGeom>
        </p:spPr>
      </p:pic>
      <p:sp>
        <p:nvSpPr>
          <p:cNvPr id="7" name="TextBox 6">
            <a:extLst>
              <a:ext uri="{FF2B5EF4-FFF2-40B4-BE49-F238E27FC236}">
                <a16:creationId xmlns:a16="http://schemas.microsoft.com/office/drawing/2014/main" id="{FF0EFFDF-2F00-4A09-A7B3-E5493278E01E}"/>
              </a:ext>
            </a:extLst>
          </p:cNvPr>
          <p:cNvSpPr txBox="1"/>
          <p:nvPr/>
        </p:nvSpPr>
        <p:spPr>
          <a:xfrm>
            <a:off x="609051" y="1823589"/>
            <a:ext cx="2798138" cy="369332"/>
          </a:xfrm>
          <a:prstGeom prst="rect">
            <a:avLst/>
          </a:prstGeom>
          <a:noFill/>
        </p:spPr>
        <p:txBody>
          <a:bodyPr wrap="none" rtlCol="0">
            <a:spAutoFit/>
          </a:bodyPr>
          <a:lstStyle/>
          <a:p>
            <a:r>
              <a:rPr lang="en-GB"/>
              <a:t>Firstly, a quick word about…</a:t>
            </a:r>
          </a:p>
        </p:txBody>
      </p:sp>
    </p:spTree>
    <p:extLst>
      <p:ext uri="{BB962C8B-B14F-4D97-AF65-F5344CB8AC3E}">
        <p14:creationId xmlns:p14="http://schemas.microsoft.com/office/powerpoint/2010/main" val="55939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8029F-39CB-4BD4-B4FF-73AFBA32E405}"/>
              </a:ext>
            </a:extLst>
          </p:cNvPr>
          <p:cNvSpPr>
            <a:spLocks noGrp="1"/>
          </p:cNvSpPr>
          <p:nvPr>
            <p:ph type="sldNum" sz="quarter" idx="12"/>
          </p:nvPr>
        </p:nvSpPr>
        <p:spPr/>
        <p:txBody>
          <a:bodyPr/>
          <a:lstStyle/>
          <a:p>
            <a:fld id="{BC03EB51-2E59-4B18-BED2-D8B384E257A9}" type="slidenum">
              <a:rPr lang="en-GB" smtClean="0"/>
              <a:pPr/>
              <a:t>8</a:t>
            </a:fld>
            <a:endParaRPr lang="en-GB"/>
          </a:p>
        </p:txBody>
      </p:sp>
      <p:grpSp>
        <p:nvGrpSpPr>
          <p:cNvPr id="8" name="Group 7">
            <a:extLst>
              <a:ext uri="{FF2B5EF4-FFF2-40B4-BE49-F238E27FC236}">
                <a16:creationId xmlns:a16="http://schemas.microsoft.com/office/drawing/2014/main" id="{EC82C90C-65E3-4946-ACCD-E3CBF904E33A}"/>
              </a:ext>
            </a:extLst>
          </p:cNvPr>
          <p:cNvGrpSpPr/>
          <p:nvPr/>
        </p:nvGrpSpPr>
        <p:grpSpPr>
          <a:xfrm>
            <a:off x="444136" y="588059"/>
            <a:ext cx="8255726" cy="5681882"/>
            <a:chOff x="444136" y="588059"/>
            <a:chExt cx="8255726" cy="5681882"/>
          </a:xfrm>
        </p:grpSpPr>
        <p:pic>
          <p:nvPicPr>
            <p:cNvPr id="3" name="Picture 2">
              <a:extLst>
                <a:ext uri="{FF2B5EF4-FFF2-40B4-BE49-F238E27FC236}">
                  <a16:creationId xmlns:a16="http://schemas.microsoft.com/office/drawing/2014/main" id="{F0977902-B1DC-45A8-A989-76AD373C8138}"/>
                </a:ext>
              </a:extLst>
            </p:cNvPr>
            <p:cNvPicPr>
              <a:picLocks noChangeAspect="1"/>
            </p:cNvPicPr>
            <p:nvPr/>
          </p:nvPicPr>
          <p:blipFill>
            <a:blip r:embed="rId2"/>
            <a:stretch>
              <a:fillRect/>
            </a:stretch>
          </p:blipFill>
          <p:spPr>
            <a:xfrm>
              <a:off x="444136" y="588059"/>
              <a:ext cx="8255726" cy="5681882"/>
            </a:xfrm>
            <a:prstGeom prst="rect">
              <a:avLst/>
            </a:prstGeom>
          </p:spPr>
        </p:pic>
        <p:sp>
          <p:nvSpPr>
            <p:cNvPr id="4" name="Rectangle 3">
              <a:extLst>
                <a:ext uri="{FF2B5EF4-FFF2-40B4-BE49-F238E27FC236}">
                  <a16:creationId xmlns:a16="http://schemas.microsoft.com/office/drawing/2014/main" id="{B9166686-6BC0-422A-B96D-C4042CB18405}"/>
                </a:ext>
              </a:extLst>
            </p:cNvPr>
            <p:cNvSpPr/>
            <p:nvPr/>
          </p:nvSpPr>
          <p:spPr>
            <a:xfrm rot="2520000">
              <a:off x="6134140" y="1423077"/>
              <a:ext cx="1930301"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89FB980-151B-4F3D-AD4D-1FB02480186B}"/>
                </a:ext>
              </a:extLst>
            </p:cNvPr>
            <p:cNvSpPr/>
            <p:nvPr/>
          </p:nvSpPr>
          <p:spPr>
            <a:xfrm rot="6960000">
              <a:off x="7242625" y="4271700"/>
              <a:ext cx="1188000"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D388CF6-F627-49BC-AE47-87BD4EC02345}"/>
                </a:ext>
              </a:extLst>
            </p:cNvPr>
            <p:cNvSpPr/>
            <p:nvPr/>
          </p:nvSpPr>
          <p:spPr>
            <a:xfrm>
              <a:off x="5026291" y="5782491"/>
              <a:ext cx="939077" cy="374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BFB4BB3-883D-4258-A6FD-195323E414BA}"/>
                </a:ext>
              </a:extLst>
            </p:cNvPr>
            <p:cNvSpPr/>
            <p:nvPr/>
          </p:nvSpPr>
          <p:spPr>
            <a:xfrm rot="4020000">
              <a:off x="2858306" y="4292436"/>
              <a:ext cx="911632"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5184E3F9-5FA6-4134-935F-25EF6C34C5A1}"/>
              </a:ext>
            </a:extLst>
          </p:cNvPr>
          <p:cNvSpPr txBox="1"/>
          <p:nvPr/>
        </p:nvSpPr>
        <p:spPr>
          <a:xfrm>
            <a:off x="4984682" y="2360033"/>
            <a:ext cx="1091966" cy="369332"/>
          </a:xfrm>
          <a:prstGeom prst="rect">
            <a:avLst/>
          </a:prstGeom>
          <a:noFill/>
          <a:ln>
            <a:solidFill>
              <a:schemeClr val="accent1"/>
            </a:solidFill>
          </a:ln>
        </p:spPr>
        <p:txBody>
          <a:bodyPr wrap="none" rtlCol="0">
            <a:spAutoFit/>
          </a:bodyPr>
          <a:lstStyle/>
          <a:p>
            <a:r>
              <a:rPr lang="en-GB">
                <a:solidFill>
                  <a:srgbClr val="00B0F0"/>
                </a:solidFill>
              </a:rPr>
              <a:t>Soft Signs</a:t>
            </a:r>
          </a:p>
        </p:txBody>
      </p:sp>
      <p:sp>
        <p:nvSpPr>
          <p:cNvPr id="10" name="TextBox 9">
            <a:extLst>
              <a:ext uri="{FF2B5EF4-FFF2-40B4-BE49-F238E27FC236}">
                <a16:creationId xmlns:a16="http://schemas.microsoft.com/office/drawing/2014/main" id="{A2E08DE1-E31F-48B9-9223-9CD3A8569F6C}"/>
              </a:ext>
            </a:extLst>
          </p:cNvPr>
          <p:cNvSpPr txBox="1"/>
          <p:nvPr/>
        </p:nvSpPr>
        <p:spPr>
          <a:xfrm>
            <a:off x="6627219" y="4065827"/>
            <a:ext cx="1654628" cy="369332"/>
          </a:xfrm>
          <a:prstGeom prst="rect">
            <a:avLst/>
          </a:prstGeom>
          <a:solidFill>
            <a:schemeClr val="bg1"/>
          </a:solidFill>
          <a:ln>
            <a:solidFill>
              <a:schemeClr val="accent1"/>
            </a:solidFill>
          </a:ln>
        </p:spPr>
        <p:txBody>
          <a:bodyPr wrap="square" rtlCol="0">
            <a:spAutoFit/>
          </a:bodyPr>
          <a:lstStyle/>
          <a:p>
            <a:pPr algn="ctr"/>
            <a:r>
              <a:rPr lang="en-GB">
                <a:solidFill>
                  <a:srgbClr val="00B0F0"/>
                </a:solidFill>
              </a:rPr>
              <a:t>Normal (</a:t>
            </a:r>
            <a:r>
              <a:rPr lang="en-GB" err="1">
                <a:solidFill>
                  <a:srgbClr val="00B0F0"/>
                </a:solidFill>
              </a:rPr>
              <a:t>EoL</a:t>
            </a:r>
            <a:r>
              <a:rPr lang="en-GB">
                <a:solidFill>
                  <a:srgbClr val="00B0F0"/>
                </a:solidFill>
              </a:rPr>
              <a:t>)</a:t>
            </a:r>
          </a:p>
        </p:txBody>
      </p:sp>
      <p:sp>
        <p:nvSpPr>
          <p:cNvPr id="11" name="TextBox 10">
            <a:extLst>
              <a:ext uri="{FF2B5EF4-FFF2-40B4-BE49-F238E27FC236}">
                <a16:creationId xmlns:a16="http://schemas.microsoft.com/office/drawing/2014/main" id="{F5B9BCB4-C799-412B-A993-6CA177CA3C72}"/>
              </a:ext>
            </a:extLst>
          </p:cNvPr>
          <p:cNvSpPr txBox="1"/>
          <p:nvPr/>
        </p:nvSpPr>
        <p:spPr>
          <a:xfrm>
            <a:off x="6378342" y="6156961"/>
            <a:ext cx="755784" cy="369332"/>
          </a:xfrm>
          <a:prstGeom prst="rect">
            <a:avLst/>
          </a:prstGeom>
          <a:noFill/>
          <a:ln>
            <a:solidFill>
              <a:schemeClr val="accent1"/>
            </a:solidFill>
          </a:ln>
        </p:spPr>
        <p:txBody>
          <a:bodyPr wrap="none" rtlCol="0">
            <a:spAutoFit/>
          </a:bodyPr>
          <a:lstStyle/>
          <a:p>
            <a:r>
              <a:rPr lang="en-GB">
                <a:solidFill>
                  <a:srgbClr val="00B0F0"/>
                </a:solidFill>
              </a:rPr>
              <a:t>NEWS</a:t>
            </a:r>
          </a:p>
        </p:txBody>
      </p:sp>
      <p:sp>
        <p:nvSpPr>
          <p:cNvPr id="12" name="TextBox 11">
            <a:extLst>
              <a:ext uri="{FF2B5EF4-FFF2-40B4-BE49-F238E27FC236}">
                <a16:creationId xmlns:a16="http://schemas.microsoft.com/office/drawing/2014/main" id="{9C458D42-4061-41A9-8D1E-25B2751FF462}"/>
              </a:ext>
            </a:extLst>
          </p:cNvPr>
          <p:cNvSpPr txBox="1"/>
          <p:nvPr/>
        </p:nvSpPr>
        <p:spPr>
          <a:xfrm>
            <a:off x="3742162" y="6186743"/>
            <a:ext cx="1128001" cy="369332"/>
          </a:xfrm>
          <a:prstGeom prst="rect">
            <a:avLst/>
          </a:prstGeom>
          <a:noFill/>
          <a:ln>
            <a:solidFill>
              <a:schemeClr val="accent1"/>
            </a:solidFill>
          </a:ln>
        </p:spPr>
        <p:txBody>
          <a:bodyPr wrap="none" rtlCol="0">
            <a:spAutoFit/>
          </a:bodyPr>
          <a:lstStyle/>
          <a:p>
            <a:r>
              <a:rPr lang="en-GB">
                <a:solidFill>
                  <a:srgbClr val="00B0F0"/>
                </a:solidFill>
              </a:rPr>
              <a:t>Escalation</a:t>
            </a:r>
          </a:p>
        </p:txBody>
      </p:sp>
      <p:sp>
        <p:nvSpPr>
          <p:cNvPr id="13" name="TextBox 12">
            <a:extLst>
              <a:ext uri="{FF2B5EF4-FFF2-40B4-BE49-F238E27FC236}">
                <a16:creationId xmlns:a16="http://schemas.microsoft.com/office/drawing/2014/main" id="{8DA8160A-7BF5-47D3-8809-DBFCE2F98F2A}"/>
              </a:ext>
            </a:extLst>
          </p:cNvPr>
          <p:cNvSpPr txBox="1"/>
          <p:nvPr/>
        </p:nvSpPr>
        <p:spPr>
          <a:xfrm>
            <a:off x="3153331" y="4054496"/>
            <a:ext cx="814005" cy="369332"/>
          </a:xfrm>
          <a:prstGeom prst="rect">
            <a:avLst/>
          </a:prstGeom>
          <a:solidFill>
            <a:schemeClr val="bg1"/>
          </a:solidFill>
          <a:ln>
            <a:solidFill>
              <a:schemeClr val="accent1"/>
            </a:solidFill>
          </a:ln>
        </p:spPr>
        <p:txBody>
          <a:bodyPr wrap="none" rtlCol="0">
            <a:spAutoFit/>
          </a:bodyPr>
          <a:lstStyle/>
          <a:p>
            <a:r>
              <a:rPr lang="en-GB">
                <a:solidFill>
                  <a:srgbClr val="00B0F0"/>
                </a:solidFill>
              </a:rPr>
              <a:t>SBARD</a:t>
            </a:r>
          </a:p>
        </p:txBody>
      </p:sp>
      <p:pic>
        <p:nvPicPr>
          <p:cNvPr id="14" name="Picture 13">
            <a:extLst>
              <a:ext uri="{FF2B5EF4-FFF2-40B4-BE49-F238E27FC236}">
                <a16:creationId xmlns:a16="http://schemas.microsoft.com/office/drawing/2014/main" id="{4A89722F-436E-4107-A74B-38A9F6567D70}"/>
              </a:ext>
            </a:extLst>
          </p:cNvPr>
          <p:cNvPicPr>
            <a:picLocks noChangeAspect="1"/>
          </p:cNvPicPr>
          <p:nvPr/>
        </p:nvPicPr>
        <p:blipFill>
          <a:blip r:embed="rId3"/>
          <a:stretch>
            <a:fillRect/>
          </a:stretch>
        </p:blipFill>
        <p:spPr>
          <a:xfrm>
            <a:off x="287395" y="151768"/>
            <a:ext cx="2299051" cy="564750"/>
          </a:xfrm>
          <a:prstGeom prst="rect">
            <a:avLst/>
          </a:prstGeom>
        </p:spPr>
      </p:pic>
      <p:sp>
        <p:nvSpPr>
          <p:cNvPr id="15" name="TextBox 14">
            <a:extLst>
              <a:ext uri="{FF2B5EF4-FFF2-40B4-BE49-F238E27FC236}">
                <a16:creationId xmlns:a16="http://schemas.microsoft.com/office/drawing/2014/main" id="{12C3FDD5-A715-40F1-A77D-B43002B74BFB}"/>
              </a:ext>
            </a:extLst>
          </p:cNvPr>
          <p:cNvSpPr txBox="1"/>
          <p:nvPr/>
        </p:nvSpPr>
        <p:spPr>
          <a:xfrm>
            <a:off x="740224" y="2865113"/>
            <a:ext cx="2179355" cy="307777"/>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Including advanced care plans (ACPs) and residents End of Life preferences</a:t>
            </a:r>
          </a:p>
        </p:txBody>
      </p:sp>
      <p:sp>
        <p:nvSpPr>
          <p:cNvPr id="16" name="TextBox 15">
            <a:extLst>
              <a:ext uri="{FF2B5EF4-FFF2-40B4-BE49-F238E27FC236}">
                <a16:creationId xmlns:a16="http://schemas.microsoft.com/office/drawing/2014/main" id="{6034CE5D-B071-4900-B8E7-236B73F79770}"/>
              </a:ext>
            </a:extLst>
          </p:cNvPr>
          <p:cNvSpPr txBox="1"/>
          <p:nvPr/>
        </p:nvSpPr>
        <p:spPr>
          <a:xfrm>
            <a:off x="722807" y="4699988"/>
            <a:ext cx="2017246" cy="307777"/>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Including ACPs and any organisational policies for raising concerns.</a:t>
            </a:r>
          </a:p>
        </p:txBody>
      </p:sp>
      <p:sp>
        <p:nvSpPr>
          <p:cNvPr id="18" name="TextBox 17">
            <a:extLst>
              <a:ext uri="{FF2B5EF4-FFF2-40B4-BE49-F238E27FC236}">
                <a16:creationId xmlns:a16="http://schemas.microsoft.com/office/drawing/2014/main" id="{B0440E27-5C2E-46C5-9856-396D5D568880}"/>
              </a:ext>
            </a:extLst>
          </p:cNvPr>
          <p:cNvSpPr txBox="1"/>
          <p:nvPr/>
        </p:nvSpPr>
        <p:spPr>
          <a:xfrm>
            <a:off x="744577" y="3844826"/>
            <a:ext cx="2017246" cy="415498"/>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 Physical observations are also important to support Care Home “Virtual Wards” &amp; video consultations by GPs</a:t>
            </a:r>
          </a:p>
        </p:txBody>
      </p:sp>
    </p:spTree>
    <p:extLst>
      <p:ext uri="{BB962C8B-B14F-4D97-AF65-F5344CB8AC3E}">
        <p14:creationId xmlns:p14="http://schemas.microsoft.com/office/powerpoint/2010/main" val="168097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9E44E-C995-49D9-A8B7-EC434A25A2E4}"/>
              </a:ext>
            </a:extLst>
          </p:cNvPr>
          <p:cNvSpPr>
            <a:spLocks noGrp="1"/>
          </p:cNvSpPr>
          <p:nvPr>
            <p:ph type="sldNum" sz="quarter" idx="12"/>
          </p:nvPr>
        </p:nvSpPr>
        <p:spPr/>
        <p:txBody>
          <a:bodyPr/>
          <a:lstStyle/>
          <a:p>
            <a:fld id="{BC03EB51-2E59-4B18-BED2-D8B384E257A9}" type="slidenum">
              <a:rPr lang="en-GB" smtClean="0"/>
              <a:pPr/>
              <a:t>9</a:t>
            </a:fld>
            <a:endParaRPr lang="en-GB"/>
          </a:p>
        </p:txBody>
      </p:sp>
      <p:pic>
        <p:nvPicPr>
          <p:cNvPr id="3" name="Picture 2">
            <a:extLst>
              <a:ext uri="{FF2B5EF4-FFF2-40B4-BE49-F238E27FC236}">
                <a16:creationId xmlns:a16="http://schemas.microsoft.com/office/drawing/2014/main" id="{99C60FC8-7269-4FDB-B946-828B196611C7}"/>
              </a:ext>
            </a:extLst>
          </p:cNvPr>
          <p:cNvPicPr>
            <a:picLocks noChangeAspect="1"/>
          </p:cNvPicPr>
          <p:nvPr/>
        </p:nvPicPr>
        <p:blipFill>
          <a:blip r:embed="rId2">
            <a:alphaModFix amt="25000"/>
          </a:blip>
          <a:stretch>
            <a:fillRect/>
          </a:stretch>
        </p:blipFill>
        <p:spPr>
          <a:xfrm>
            <a:off x="0" y="3269"/>
            <a:ext cx="9144000" cy="6851462"/>
          </a:xfrm>
          <a:prstGeom prst="rect">
            <a:avLst/>
          </a:prstGeom>
        </p:spPr>
      </p:pic>
      <p:pic>
        <p:nvPicPr>
          <p:cNvPr id="4" name="Picture 3">
            <a:extLst>
              <a:ext uri="{FF2B5EF4-FFF2-40B4-BE49-F238E27FC236}">
                <a16:creationId xmlns:a16="http://schemas.microsoft.com/office/drawing/2014/main" id="{CADF1719-AA31-44E3-8C2C-3D6790FF70C3}"/>
              </a:ext>
            </a:extLst>
          </p:cNvPr>
          <p:cNvPicPr>
            <a:picLocks noChangeAspect="1"/>
          </p:cNvPicPr>
          <p:nvPr/>
        </p:nvPicPr>
        <p:blipFill>
          <a:blip r:embed="rId3"/>
          <a:stretch>
            <a:fillRect/>
          </a:stretch>
        </p:blipFill>
        <p:spPr>
          <a:xfrm>
            <a:off x="4484498" y="639920"/>
            <a:ext cx="2038635" cy="2286319"/>
          </a:xfrm>
          <a:prstGeom prst="rect">
            <a:avLst/>
          </a:prstGeom>
        </p:spPr>
      </p:pic>
      <p:pic>
        <p:nvPicPr>
          <p:cNvPr id="6" name="Picture 5">
            <a:extLst>
              <a:ext uri="{FF2B5EF4-FFF2-40B4-BE49-F238E27FC236}">
                <a16:creationId xmlns:a16="http://schemas.microsoft.com/office/drawing/2014/main" id="{614835A1-8C44-4F3C-98E3-BE97D4091243}"/>
              </a:ext>
            </a:extLst>
          </p:cNvPr>
          <p:cNvPicPr>
            <a:picLocks noChangeAspect="1"/>
          </p:cNvPicPr>
          <p:nvPr/>
        </p:nvPicPr>
        <p:blipFill>
          <a:blip r:embed="rId4"/>
          <a:stretch>
            <a:fillRect/>
          </a:stretch>
        </p:blipFill>
        <p:spPr>
          <a:xfrm>
            <a:off x="223715" y="1506815"/>
            <a:ext cx="3715268" cy="552527"/>
          </a:xfrm>
          <a:prstGeom prst="rect">
            <a:avLst/>
          </a:prstGeom>
        </p:spPr>
      </p:pic>
    </p:spTree>
    <p:extLst>
      <p:ext uri="{BB962C8B-B14F-4D97-AF65-F5344CB8AC3E}">
        <p14:creationId xmlns:p14="http://schemas.microsoft.com/office/powerpoint/2010/main" val="347099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4A7BA550EA9847AF23E300F8F645A9" ma:contentTypeVersion="15" ma:contentTypeDescription="Create a new document." ma:contentTypeScope="" ma:versionID="e3ec86e6769133a7ba8b9b9181a65f84">
  <xsd:schema xmlns:xsd="http://www.w3.org/2001/XMLSchema" xmlns:xs="http://www.w3.org/2001/XMLSchema" xmlns:p="http://schemas.microsoft.com/office/2006/metadata/properties" xmlns:ns1="http://schemas.microsoft.com/sharepoint/v3" xmlns:ns2="fee059d8-09a0-4432-b9e5-d1cad5850a2b" xmlns:ns3="ba8588b1-d6ea-4ab5-b830-00c054d952b1" targetNamespace="http://schemas.microsoft.com/office/2006/metadata/properties" ma:root="true" ma:fieldsID="8d7e381193da7f41679f6b38d5d8fd0a" ns1:_="" ns2:_="" ns3:_="">
    <xsd:import namespace="http://schemas.microsoft.com/sharepoint/v3"/>
    <xsd:import namespace="fee059d8-09a0-4432-b9e5-d1cad5850a2b"/>
    <xsd:import namespace="ba8588b1-d6ea-4ab5-b830-00c054d952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059d8-09a0-4432-b9e5-d1cad5850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8588b1-d6ea-4ab5-b830-00c054d952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B93C6D-E56C-4041-B466-D93C47B07FB4}">
  <ds:schemaRefs>
    <ds:schemaRef ds:uri="fee059d8-09a0-4432-b9e5-d1cad5850a2b"/>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ba8588b1-d6ea-4ab5-b830-00c054d952b1"/>
    <ds:schemaRef ds:uri="http://schemas.microsoft.com/office/2006/documentManagement/typ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94DC41C0-5AE6-4F15-B216-2E0FAD106A07}"/>
</file>

<file path=customXml/itemProps3.xml><?xml version="1.0" encoding="utf-8"?>
<ds:datastoreItem xmlns:ds="http://schemas.openxmlformats.org/officeDocument/2006/customXml" ds:itemID="{2B7167C4-A59F-46F7-BEBA-0162CAC394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TotalTime>
  <Words>3772</Words>
  <Application>Microsoft Office PowerPoint</Application>
  <PresentationFormat>On-screen Show (4:3)</PresentationFormat>
  <Paragraphs>297</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FS Albert Web 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Cooper</dc:creator>
  <cp:lastModifiedBy>Geoff Cooper</cp:lastModifiedBy>
  <cp:revision>2</cp:revision>
  <dcterms:created xsi:type="dcterms:W3CDTF">2020-04-06T13:21:56Z</dcterms:created>
  <dcterms:modified xsi:type="dcterms:W3CDTF">2021-03-30T08:27:27Z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0x010100794A7BA550EA9847AF23E300F8F645A9</vt:lpwstr>
  </property>
</Properties>
</file>