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0"/>
  </p:notesMasterIdLst>
  <p:handoutMasterIdLst>
    <p:handoutMasterId r:id="rId71"/>
  </p:handoutMasterIdLst>
  <p:sldIdLst>
    <p:sldId id="336" r:id="rId5"/>
    <p:sldId id="296" r:id="rId6"/>
    <p:sldId id="256" r:id="rId7"/>
    <p:sldId id="289" r:id="rId8"/>
    <p:sldId id="292" r:id="rId9"/>
    <p:sldId id="351" r:id="rId10"/>
    <p:sldId id="288" r:id="rId11"/>
    <p:sldId id="350" r:id="rId12"/>
    <p:sldId id="293" r:id="rId13"/>
    <p:sldId id="295" r:id="rId14"/>
    <p:sldId id="297" r:id="rId15"/>
    <p:sldId id="257" r:id="rId16"/>
    <p:sldId id="260" r:id="rId17"/>
    <p:sldId id="258" r:id="rId18"/>
    <p:sldId id="261" r:id="rId19"/>
    <p:sldId id="262" r:id="rId20"/>
    <p:sldId id="290" r:id="rId21"/>
    <p:sldId id="298" r:id="rId22"/>
    <p:sldId id="353" r:id="rId23"/>
    <p:sldId id="263" r:id="rId24"/>
    <p:sldId id="264" r:id="rId25"/>
    <p:sldId id="265" r:id="rId26"/>
    <p:sldId id="300" r:id="rId27"/>
    <p:sldId id="301" r:id="rId28"/>
    <p:sldId id="342" r:id="rId29"/>
    <p:sldId id="318" r:id="rId30"/>
    <p:sldId id="339" r:id="rId31"/>
    <p:sldId id="340" r:id="rId32"/>
    <p:sldId id="341" r:id="rId33"/>
    <p:sldId id="299" r:id="rId34"/>
    <p:sldId id="267" r:id="rId35"/>
    <p:sldId id="268" r:id="rId36"/>
    <p:sldId id="269" r:id="rId37"/>
    <p:sldId id="272" r:id="rId38"/>
    <p:sldId id="270" r:id="rId39"/>
    <p:sldId id="271" r:id="rId40"/>
    <p:sldId id="273" r:id="rId41"/>
    <p:sldId id="274" r:id="rId42"/>
    <p:sldId id="275" r:id="rId43"/>
    <p:sldId id="276" r:id="rId44"/>
    <p:sldId id="302" r:id="rId45"/>
    <p:sldId id="279" r:id="rId46"/>
    <p:sldId id="303" r:id="rId47"/>
    <p:sldId id="319" r:id="rId48"/>
    <p:sldId id="345" r:id="rId49"/>
    <p:sldId id="343" r:id="rId50"/>
    <p:sldId id="346" r:id="rId51"/>
    <p:sldId id="347" r:id="rId52"/>
    <p:sldId id="278" r:id="rId53"/>
    <p:sldId id="304" r:id="rId54"/>
    <p:sldId id="280" r:id="rId55"/>
    <p:sldId id="306" r:id="rId56"/>
    <p:sldId id="305" r:id="rId57"/>
    <p:sldId id="308" r:id="rId58"/>
    <p:sldId id="281" r:id="rId59"/>
    <p:sldId id="349" r:id="rId60"/>
    <p:sldId id="312" r:id="rId61"/>
    <p:sldId id="309" r:id="rId62"/>
    <p:sldId id="311" r:id="rId63"/>
    <p:sldId id="310" r:id="rId64"/>
    <p:sldId id="282" r:id="rId65"/>
    <p:sldId id="283" r:id="rId66"/>
    <p:sldId id="284" r:id="rId67"/>
    <p:sldId id="285" r:id="rId68"/>
    <p:sldId id="259"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040"/>
    <a:srgbClr val="12A5A5"/>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4C20C2-8284-4EBE-8AB9-F3557CF20F0C}" v="5" dt="2020-11-18T10:35:38.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110" d="100"/>
          <a:sy n="110" d="100"/>
        </p:scale>
        <p:origin x="1566" y="108"/>
      </p:cViewPr>
      <p:guideLst/>
    </p:cSldViewPr>
  </p:slideViewPr>
  <p:notesTextViewPr>
    <p:cViewPr>
      <p:scale>
        <a:sx n="1" d="1"/>
        <a:sy n="1" d="1"/>
      </p:scale>
      <p:origin x="0" y="0"/>
    </p:cViewPr>
  </p:notesTextViewPr>
  <p:sorterViewPr>
    <p:cViewPr>
      <p:scale>
        <a:sx n="170" d="100"/>
        <a:sy n="17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1F3969-4B70-4613-8B96-E2FC575C9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B23DF56-2E4A-4212-9815-28CF7477D1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58FAF4-42CF-4DCD-9F40-D6EF918A1FD5}" type="datetimeFigureOut">
              <a:rPr lang="en-GB" smtClean="0"/>
              <a:t>03/09/2021</a:t>
            </a:fld>
            <a:endParaRPr lang="en-GB"/>
          </a:p>
        </p:txBody>
      </p:sp>
      <p:sp>
        <p:nvSpPr>
          <p:cNvPr id="4" name="Footer Placeholder 3">
            <a:extLst>
              <a:ext uri="{FF2B5EF4-FFF2-40B4-BE49-F238E27FC236}">
                <a16:creationId xmlns:a16="http://schemas.microsoft.com/office/drawing/2014/main" id="{A508F446-5481-4AC5-A9EF-55B9E273AA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70D487B-777D-43E9-9D3B-C8D28174E5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7A4D91-8E8D-409F-8DE6-188C7E6F016C}" type="slidenum">
              <a:rPr lang="en-GB" smtClean="0"/>
              <a:t>‹#›</a:t>
            </a:fld>
            <a:endParaRPr lang="en-GB"/>
          </a:p>
        </p:txBody>
      </p:sp>
    </p:spTree>
    <p:extLst>
      <p:ext uri="{BB962C8B-B14F-4D97-AF65-F5344CB8AC3E}">
        <p14:creationId xmlns:p14="http://schemas.microsoft.com/office/powerpoint/2010/main" val="7106512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2F902-DD51-4EB5-9904-C3C0E04A51AD}" type="datetimeFigureOut">
              <a:rPr lang="en-GB" smtClean="0"/>
              <a:t>03/09/2021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DBBC3-6CB7-4D85-8E4A-C3EF282806A3}" type="slidenum">
              <a:rPr lang="en-GB" smtClean="0"/>
              <a:t>‹#›</a:t>
            </a:fld>
            <a:endParaRPr lang="en-GB"/>
          </a:p>
        </p:txBody>
      </p:sp>
    </p:spTree>
    <p:extLst>
      <p:ext uri="{BB962C8B-B14F-4D97-AF65-F5344CB8AC3E}">
        <p14:creationId xmlns:p14="http://schemas.microsoft.com/office/powerpoint/2010/main" val="211457781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120239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 Logo">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0879AE1B-F836-445F-A97D-266AC64F45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300" y="6125654"/>
            <a:ext cx="1533739" cy="609685"/>
          </a:xfrm>
          <a:prstGeom prst="rect">
            <a:avLst/>
          </a:prstGeom>
        </p:spPr>
      </p:pic>
      <p:sp>
        <p:nvSpPr>
          <p:cNvPr id="6" name="Slide Number Placeholder 6">
            <a:extLst>
              <a:ext uri="{FF2B5EF4-FFF2-40B4-BE49-F238E27FC236}">
                <a16:creationId xmlns:a16="http://schemas.microsoft.com/office/drawing/2014/main" id="{AD8E83C2-34D7-4D0C-96A9-8B60D6E34DDF}"/>
              </a:ext>
            </a:extLst>
          </p:cNvPr>
          <p:cNvSpPr>
            <a:spLocks noGrp="1"/>
          </p:cNvSpPr>
          <p:nvPr>
            <p:ph type="sldNum" sz="quarter" idx="12"/>
          </p:nvPr>
        </p:nvSpPr>
        <p:spPr>
          <a:xfrm>
            <a:off x="4375835" y="6590581"/>
            <a:ext cx="392329" cy="256070"/>
          </a:xfrm>
        </p:spPr>
        <p:txBody>
          <a:bodyPr/>
          <a:lstStyle>
            <a:lvl1pPr>
              <a:defRPr sz="800"/>
            </a:lvl1pPr>
          </a:lstStyle>
          <a:p>
            <a:fld id="{BC03EB51-2E59-4B18-BED2-D8B384E257A9}" type="slidenum">
              <a:rPr lang="en-GB" smtClean="0"/>
              <a:pPr/>
              <a:t>‹#›</a:t>
            </a:fld>
            <a:endParaRPr lang="en-GB"/>
          </a:p>
        </p:txBody>
      </p:sp>
      <p:pic>
        <p:nvPicPr>
          <p:cNvPr id="5" name="Picture 4" descr="A close up of a logo&#10;&#10;Description automatically generated">
            <a:extLst>
              <a:ext uri="{FF2B5EF4-FFF2-40B4-BE49-F238E27FC236}">
                <a16:creationId xmlns:a16="http://schemas.microsoft.com/office/drawing/2014/main" id="{B39880A1-AC43-483C-9992-E0E0F75276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90053" y="6044839"/>
            <a:ext cx="1358726" cy="690500"/>
          </a:xfrm>
          <a:prstGeom prst="rect">
            <a:avLst/>
          </a:prstGeom>
        </p:spPr>
      </p:pic>
      <p:pic>
        <p:nvPicPr>
          <p:cNvPr id="3" name="Picture 2">
            <a:extLst>
              <a:ext uri="{FF2B5EF4-FFF2-40B4-BE49-F238E27FC236}">
                <a16:creationId xmlns:a16="http://schemas.microsoft.com/office/drawing/2014/main" id="{33E90A08-FC6A-41FB-A0C7-8A4CB6930F89}"/>
              </a:ext>
            </a:extLst>
          </p:cNvPr>
          <p:cNvPicPr>
            <a:picLocks noChangeAspect="1"/>
          </p:cNvPicPr>
          <p:nvPr userDrawn="1"/>
        </p:nvPicPr>
        <p:blipFill>
          <a:blip r:embed="rId4"/>
          <a:stretch>
            <a:fillRect/>
          </a:stretch>
        </p:blipFill>
        <p:spPr>
          <a:xfrm>
            <a:off x="7089273" y="84321"/>
            <a:ext cx="2002971" cy="353592"/>
          </a:xfrm>
          <a:prstGeom prst="rect">
            <a:avLst/>
          </a:prstGeom>
        </p:spPr>
      </p:pic>
    </p:spTree>
    <p:extLst>
      <p:ext uri="{BB962C8B-B14F-4D97-AF65-F5344CB8AC3E}">
        <p14:creationId xmlns:p14="http://schemas.microsoft.com/office/powerpoint/2010/main" val="1795489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RESTORE2 Logo">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8BEF0FCB-2C90-4EDF-A837-811037471700}"/>
              </a:ext>
            </a:extLst>
          </p:cNvPr>
          <p:cNvSpPr>
            <a:spLocks noGrp="1"/>
          </p:cNvSpPr>
          <p:nvPr>
            <p:ph type="sldNum" sz="quarter" idx="12"/>
          </p:nvPr>
        </p:nvSpPr>
        <p:spPr>
          <a:xfrm>
            <a:off x="4375835" y="6556075"/>
            <a:ext cx="392329" cy="299202"/>
          </a:xfrm>
        </p:spPr>
        <p:txBody>
          <a:bodyPr/>
          <a:lstStyle>
            <a:lvl1pPr>
              <a:defRPr sz="800"/>
            </a:lvl1pPr>
          </a:lstStyle>
          <a:p>
            <a:fld id="{BC03EB51-2E59-4B18-BED2-D8B384E257A9}" type="slidenum">
              <a:rPr lang="en-GB" smtClean="0"/>
              <a:pPr/>
              <a:t>‹#›</a:t>
            </a:fld>
            <a:endParaRPr lang="en-GB"/>
          </a:p>
        </p:txBody>
      </p:sp>
      <p:pic>
        <p:nvPicPr>
          <p:cNvPr id="5" name="Picture 4">
            <a:extLst>
              <a:ext uri="{FF2B5EF4-FFF2-40B4-BE49-F238E27FC236}">
                <a16:creationId xmlns:a16="http://schemas.microsoft.com/office/drawing/2014/main" id="{C2650805-BEE9-4E00-9597-C9BFD6EACE11}"/>
              </a:ext>
            </a:extLst>
          </p:cNvPr>
          <p:cNvPicPr>
            <a:picLocks noChangeAspect="1"/>
          </p:cNvPicPr>
          <p:nvPr userDrawn="1"/>
        </p:nvPicPr>
        <p:blipFill>
          <a:blip r:embed="rId2"/>
          <a:stretch>
            <a:fillRect/>
          </a:stretch>
        </p:blipFill>
        <p:spPr>
          <a:xfrm>
            <a:off x="7089273" y="92962"/>
            <a:ext cx="1997847" cy="489002"/>
          </a:xfrm>
          <a:prstGeom prst="rect">
            <a:avLst/>
          </a:prstGeom>
        </p:spPr>
      </p:pic>
    </p:spTree>
    <p:extLst>
      <p:ext uri="{BB962C8B-B14F-4D97-AF65-F5344CB8AC3E}">
        <p14:creationId xmlns:p14="http://schemas.microsoft.com/office/powerpoint/2010/main" val="3440170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RESTORE2 &amp; WPSC Logo">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8BEF0FCB-2C90-4EDF-A837-811037471700}"/>
              </a:ext>
            </a:extLst>
          </p:cNvPr>
          <p:cNvSpPr>
            <a:spLocks noGrp="1"/>
          </p:cNvSpPr>
          <p:nvPr>
            <p:ph type="sldNum" sz="quarter" idx="12"/>
          </p:nvPr>
        </p:nvSpPr>
        <p:spPr>
          <a:xfrm>
            <a:off x="4375835" y="6556075"/>
            <a:ext cx="392329" cy="299202"/>
          </a:xfrm>
        </p:spPr>
        <p:txBody>
          <a:bodyPr/>
          <a:lstStyle>
            <a:lvl1pPr>
              <a:defRPr sz="800"/>
            </a:lvl1pPr>
          </a:lstStyle>
          <a:p>
            <a:fld id="{BC03EB51-2E59-4B18-BED2-D8B384E257A9}" type="slidenum">
              <a:rPr lang="en-GB" smtClean="0"/>
              <a:pPr/>
              <a:t>‹#›</a:t>
            </a:fld>
            <a:endParaRPr lang="en-GB"/>
          </a:p>
        </p:txBody>
      </p:sp>
      <p:pic>
        <p:nvPicPr>
          <p:cNvPr id="2" name="Picture 1" descr="A close up of a logo&#10;&#10;Description automatically generated">
            <a:extLst>
              <a:ext uri="{FF2B5EF4-FFF2-40B4-BE49-F238E27FC236}">
                <a16:creationId xmlns:a16="http://schemas.microsoft.com/office/drawing/2014/main" id="{8B7CC6CF-6154-40A4-A524-50B74DE66F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743" y="132982"/>
            <a:ext cx="1426155" cy="724767"/>
          </a:xfrm>
          <a:prstGeom prst="rect">
            <a:avLst/>
          </a:prstGeom>
        </p:spPr>
      </p:pic>
      <p:pic>
        <p:nvPicPr>
          <p:cNvPr id="7" name="Picture 6">
            <a:extLst>
              <a:ext uri="{FF2B5EF4-FFF2-40B4-BE49-F238E27FC236}">
                <a16:creationId xmlns:a16="http://schemas.microsoft.com/office/drawing/2014/main" id="{7D760334-D4B6-433F-94A5-77B558974DC0}"/>
              </a:ext>
            </a:extLst>
          </p:cNvPr>
          <p:cNvPicPr>
            <a:picLocks noChangeAspect="1"/>
          </p:cNvPicPr>
          <p:nvPr userDrawn="1"/>
        </p:nvPicPr>
        <p:blipFill>
          <a:blip r:embed="rId3"/>
          <a:stretch>
            <a:fillRect/>
          </a:stretch>
        </p:blipFill>
        <p:spPr>
          <a:xfrm>
            <a:off x="7089273" y="230965"/>
            <a:ext cx="2002971" cy="353592"/>
          </a:xfrm>
          <a:prstGeom prst="rect">
            <a:avLst/>
          </a:prstGeom>
        </p:spPr>
      </p:pic>
    </p:spTree>
    <p:extLst>
      <p:ext uri="{BB962C8B-B14F-4D97-AF65-F5344CB8AC3E}">
        <p14:creationId xmlns:p14="http://schemas.microsoft.com/office/powerpoint/2010/main" val="3444672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1035215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2003583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1294709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312675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85675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2395636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262307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237754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03EB51-2E59-4B18-BED2-D8B384E257A9}" type="slidenum">
              <a:rPr lang="en-GB" smtClean="0"/>
              <a:t>‹#›</a:t>
            </a:fld>
            <a:endParaRPr lang="en-GB"/>
          </a:p>
        </p:txBody>
      </p:sp>
    </p:spTree>
    <p:extLst>
      <p:ext uri="{BB962C8B-B14F-4D97-AF65-F5344CB8AC3E}">
        <p14:creationId xmlns:p14="http://schemas.microsoft.com/office/powerpoint/2010/main" val="337754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63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 Logo">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0879AE1B-F836-445F-A97D-266AC64F45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300" y="6125654"/>
            <a:ext cx="1533739" cy="609685"/>
          </a:xfrm>
          <a:prstGeom prst="rect">
            <a:avLst/>
          </a:prstGeom>
        </p:spPr>
      </p:pic>
      <p:sp>
        <p:nvSpPr>
          <p:cNvPr id="6" name="Slide Number Placeholder 6">
            <a:extLst>
              <a:ext uri="{FF2B5EF4-FFF2-40B4-BE49-F238E27FC236}">
                <a16:creationId xmlns:a16="http://schemas.microsoft.com/office/drawing/2014/main" id="{AD8E83C2-34D7-4D0C-96A9-8B60D6E34DDF}"/>
              </a:ext>
            </a:extLst>
          </p:cNvPr>
          <p:cNvSpPr>
            <a:spLocks noGrp="1"/>
          </p:cNvSpPr>
          <p:nvPr>
            <p:ph type="sldNum" sz="quarter" idx="12"/>
          </p:nvPr>
        </p:nvSpPr>
        <p:spPr>
          <a:xfrm>
            <a:off x="4375835" y="6590581"/>
            <a:ext cx="392329" cy="256070"/>
          </a:xfrm>
        </p:spPr>
        <p:txBody>
          <a:bodyPr/>
          <a:lstStyle>
            <a:lvl1pPr>
              <a:defRPr sz="800"/>
            </a:lvl1pPr>
          </a:lstStyle>
          <a:p>
            <a:fld id="{BC03EB51-2E59-4B18-BED2-D8B384E257A9}" type="slidenum">
              <a:rPr lang="en-GB" smtClean="0"/>
              <a:pPr/>
              <a:t>‹#›</a:t>
            </a:fld>
            <a:endParaRPr lang="en-GB"/>
          </a:p>
        </p:txBody>
      </p:sp>
      <p:pic>
        <p:nvPicPr>
          <p:cNvPr id="5" name="Picture 4" descr="A close up of a logo&#10;&#10;Description automatically generated">
            <a:extLst>
              <a:ext uri="{FF2B5EF4-FFF2-40B4-BE49-F238E27FC236}">
                <a16:creationId xmlns:a16="http://schemas.microsoft.com/office/drawing/2014/main" id="{AF14537C-8D61-42BD-8C30-3F98C4BD83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90053" y="6044839"/>
            <a:ext cx="1358726" cy="690500"/>
          </a:xfrm>
          <a:prstGeom prst="rect">
            <a:avLst/>
          </a:prstGeom>
        </p:spPr>
      </p:pic>
    </p:spTree>
    <p:extLst>
      <p:ext uri="{BB962C8B-B14F-4D97-AF65-F5344CB8AC3E}">
        <p14:creationId xmlns:p14="http://schemas.microsoft.com/office/powerpoint/2010/main" val="233322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 Logo">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0879AE1B-F836-445F-A97D-266AC64F45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300" y="6125654"/>
            <a:ext cx="1533739" cy="609685"/>
          </a:xfrm>
          <a:prstGeom prst="rect">
            <a:avLst/>
          </a:prstGeom>
        </p:spPr>
      </p:pic>
      <p:sp>
        <p:nvSpPr>
          <p:cNvPr id="6" name="Slide Number Placeholder 6">
            <a:extLst>
              <a:ext uri="{FF2B5EF4-FFF2-40B4-BE49-F238E27FC236}">
                <a16:creationId xmlns:a16="http://schemas.microsoft.com/office/drawing/2014/main" id="{AD8E83C2-34D7-4D0C-96A9-8B60D6E34DDF}"/>
              </a:ext>
            </a:extLst>
          </p:cNvPr>
          <p:cNvSpPr>
            <a:spLocks noGrp="1"/>
          </p:cNvSpPr>
          <p:nvPr>
            <p:ph type="sldNum" sz="quarter" idx="12"/>
          </p:nvPr>
        </p:nvSpPr>
        <p:spPr>
          <a:xfrm>
            <a:off x="4375835" y="6590581"/>
            <a:ext cx="392329" cy="256070"/>
          </a:xfrm>
        </p:spPr>
        <p:txBody>
          <a:bodyPr/>
          <a:lstStyle>
            <a:lvl1pPr>
              <a:defRPr sz="800"/>
            </a:lvl1pPr>
          </a:lstStyle>
          <a:p>
            <a:fld id="{BC03EB51-2E59-4B18-BED2-D8B384E257A9}" type="slidenum">
              <a:rPr lang="en-GB" smtClean="0"/>
              <a:pPr/>
              <a:t>‹#›</a:t>
            </a:fld>
            <a:endParaRPr lang="en-GB"/>
          </a:p>
        </p:txBody>
      </p:sp>
      <p:pic>
        <p:nvPicPr>
          <p:cNvPr id="5" name="Picture 4" descr="A close up of a logo&#10;&#10;Description automatically generated">
            <a:extLst>
              <a:ext uri="{FF2B5EF4-FFF2-40B4-BE49-F238E27FC236}">
                <a16:creationId xmlns:a16="http://schemas.microsoft.com/office/drawing/2014/main" id="{B39880A1-AC43-483C-9992-E0E0F75276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90053" y="6044839"/>
            <a:ext cx="1358726" cy="690500"/>
          </a:xfrm>
          <a:prstGeom prst="rect">
            <a:avLst/>
          </a:prstGeom>
        </p:spPr>
      </p:pic>
    </p:spTree>
    <p:extLst>
      <p:ext uri="{BB962C8B-B14F-4D97-AF65-F5344CB8AC3E}">
        <p14:creationId xmlns:p14="http://schemas.microsoft.com/office/powerpoint/2010/main" val="346628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3EB51-2E59-4B18-BED2-D8B384E257A9}" type="slidenum">
              <a:rPr lang="en-GB" smtClean="0"/>
              <a:t>‹#›</a:t>
            </a:fld>
            <a:endParaRPr lang="en-GB"/>
          </a:p>
        </p:txBody>
      </p:sp>
    </p:spTree>
    <p:extLst>
      <p:ext uri="{BB962C8B-B14F-4D97-AF65-F5344CB8AC3E}">
        <p14:creationId xmlns:p14="http://schemas.microsoft.com/office/powerpoint/2010/main" val="571137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3" r:id="rId8"/>
    <p:sldLayoutId id="2147483675" r:id="rId9"/>
    <p:sldLayoutId id="2147483676" r:id="rId10"/>
    <p:sldLayoutId id="2147483672" r:id="rId11"/>
    <p:sldLayoutId id="2147483674" r:id="rId12"/>
    <p:sldLayoutId id="2147483668" r:id="rId13"/>
    <p:sldLayoutId id="2147483669" r:id="rId14"/>
    <p:sldLayoutId id="2147483670" r:id="rId15"/>
    <p:sldLayoutId id="2147483671"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wessexahsn.org.uk/projects/22/sepsis" TargetMode="External"/><Relationship Id="rId3" Type="http://schemas.openxmlformats.org/officeDocument/2006/relationships/hyperlink" Target="https://wessexahsn.org.uk/projects/358/care-home-training-resources" TargetMode="External"/><Relationship Id="rId7" Type="http://schemas.openxmlformats.org/officeDocument/2006/relationships/hyperlink" Target="https://wessexahsn.org.uk/projects/273/safety-communications-inc-sbar" TargetMode="External"/><Relationship Id="rId2" Type="http://schemas.openxmlformats.org/officeDocument/2006/relationships/hyperlink" Target="https://wessexahsn.org.uk/projects/304/enhanced-health-in-care-homes" TargetMode="External"/><Relationship Id="rId1" Type="http://schemas.openxmlformats.org/officeDocument/2006/relationships/slideLayout" Target="../slideLayouts/slideLayout11.xml"/><Relationship Id="rId6" Type="http://schemas.openxmlformats.org/officeDocument/2006/relationships/hyperlink" Target="https://wessexahsn.org.uk/projects/116/deterioration-and-news" TargetMode="External"/><Relationship Id="rId11" Type="http://schemas.openxmlformats.org/officeDocument/2006/relationships/image" Target="../media/image2.png"/><Relationship Id="rId5" Type="http://schemas.openxmlformats.org/officeDocument/2006/relationships/hyperlink" Target="https://wessexahsn.org.uk/projects/357/using-soft-signs-to-identify-early-indications-of-physical-deterioration" TargetMode="External"/><Relationship Id="rId10" Type="http://schemas.openxmlformats.org/officeDocument/2006/relationships/hyperlink" Target="https://wessexahsn.org.uk/projects/143/patient-engagement-working-with-patient-partners-co-design" TargetMode="External"/><Relationship Id="rId4" Type="http://schemas.openxmlformats.org/officeDocument/2006/relationships/hyperlink" Target="https://wessexahsn.org.uk/projects/329/restore2" TargetMode="External"/><Relationship Id="rId9" Type="http://schemas.openxmlformats.org/officeDocument/2006/relationships/hyperlink" Target="https://wessexahsn.org.uk/projects/127/quality-improvement-hub-qihub"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1.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1.xml"/><Relationship Id="rId4" Type="http://schemas.openxmlformats.org/officeDocument/2006/relationships/image" Target="../media/image81.png"/></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1.xml"/><Relationship Id="rId5" Type="http://schemas.openxmlformats.org/officeDocument/2006/relationships/image" Target="../media/image84.png"/><Relationship Id="rId4" Type="http://schemas.openxmlformats.org/officeDocument/2006/relationships/image" Target="../media/image81.png"/></Relationships>
</file>

<file path=ppt/slides/_rels/slide5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77.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76.png"/><Relationship Id="rId1" Type="http://schemas.openxmlformats.org/officeDocument/2006/relationships/slideLayout" Target="../slideLayouts/slideLayout11.xml"/><Relationship Id="rId4" Type="http://schemas.openxmlformats.org/officeDocument/2006/relationships/image" Target="../media/image8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9.png"/><Relationship Id="rId1" Type="http://schemas.openxmlformats.org/officeDocument/2006/relationships/slideLayout" Target="../slideLayouts/slideLayout11.xml"/><Relationship Id="rId4" Type="http://schemas.openxmlformats.org/officeDocument/2006/relationships/image" Target="../media/image83.png"/></Relationships>
</file>

<file path=ppt/slides/_rels/slide6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9.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1.xml"/><Relationship Id="rId4" Type="http://schemas.openxmlformats.org/officeDocument/2006/relationships/image" Target="../media/image92.png"/></Relationships>
</file>

<file path=ppt/slides/_rels/slide6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1.xml"/><Relationship Id="rId4" Type="http://schemas.openxmlformats.org/officeDocument/2006/relationships/hyperlink" Target="https://wessexahsn.org.uk/projects/329/restore2"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essexahsn.org.uk/projects/329/restore2" TargetMode="External"/><Relationship Id="rId2" Type="http://schemas.openxmlformats.org/officeDocument/2006/relationships/image" Target="../media/image95.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hyperlink" Target="https://gbr01.safelinks.protection.outlook.com/?url=https%3A%2F%2Fyoutu.be%2FZSV8eW5FwF8&amp;data=01%7C01%7CGeoff.Cooper%40wessexahsn.net%7Cd1d6e4bc47694793e95d08d7d7d9a7f8%7C83777d80488347de82e432532846a82d%7C0&amp;sdata=tCrVepDwSxhulJatMK3ffTKrwBtPnkXn59FfLFE9r04%3D&amp;reserved=0" TargetMode="External"/><Relationship Id="rId13" Type="http://schemas.openxmlformats.org/officeDocument/2006/relationships/hyperlink" Target="https://gbr01.safelinks.protection.outlook.com/?url=https%3A%2F%2Fyoutu.be%2FccKGzZXNKYs&amp;data=01%7C01%7CGeoff.Cooper%40wessexahsn.net%7Cd1d6e4bc47694793e95d08d7d7d9a7f8%7C83777d80488347de82e432532846a82d%7C0&amp;sdata=NDB58uxgNLWl4s8G85xrBZRvxD%2Fdq2hZP6Ssfukv7Fw%3D&amp;reserved=0" TargetMode="External"/><Relationship Id="rId18" Type="http://schemas.openxmlformats.org/officeDocument/2006/relationships/hyperlink" Target="https://gbr01.safelinks.protection.outlook.com/?url=https%3A%2F%2Fyoutu.be%2FUxE6J9YBxqs&amp;data=01%7C01%7CGeoff.Cooper%40wessexahsn.net%7Cd1d6e4bc47694793e95d08d7d7d9a7f8%7C83777d80488347de82e432532846a82d%7C0&amp;sdata=qWG8oh%2B8MLRKnZn14EgYMjZ18HtiXKBj4Wo4ffde3oU%3D&amp;reserved=0" TargetMode="External"/><Relationship Id="rId3" Type="http://schemas.openxmlformats.org/officeDocument/2006/relationships/image" Target="../media/image17.png"/><Relationship Id="rId21" Type="http://schemas.openxmlformats.org/officeDocument/2006/relationships/hyperlink" Target="https://gbr01.safelinks.protection.outlook.com/?url=https%3A%2F%2Fyoutu.be%2FvXrRp7AW5E4&amp;data=01%7C01%7CGeoff.Cooper%40wessexahsn.net%7Cd1d6e4bc47694793e95d08d7d7d9a7f8%7C83777d80488347de82e432532846a82d%7C0&amp;sdata=HVQcp2AYl3Xa8osYSMCXUQuNh2opZa%2BnQRnVYwyyugk%3D&amp;reserved=0" TargetMode="External"/><Relationship Id="rId7" Type="http://schemas.openxmlformats.org/officeDocument/2006/relationships/hyperlink" Target="https://gbr01.safelinks.protection.outlook.com/?url=https%3A%2F%2Fwessexahsn.org.uk%2Fimg%2Fprojects%2FSoft%2520Signs%2520White%2520Paper%2520GC%2520WPSC%2520Final%25201.1.pdf&amp;data=01%7C01%7CGeoff.Cooper%40wessexahsn.net%7Cd1d6e4bc47694793e95d08d7d7d9a7f8%7C83777d80488347de82e432532846a82d%7C0&amp;sdata=EtmYrP2Dd9WP6sQvVWpU6NsS5pipkS45GMK%2BS3YPZG8%3D&amp;reserved=0" TargetMode="External"/><Relationship Id="rId12" Type="http://schemas.openxmlformats.org/officeDocument/2006/relationships/hyperlink" Target="https://gbr01.safelinks.protection.outlook.com/?url=https%3A%2F%2Fyoutu.be%2FS-KWnrsOw8M&amp;data=01%7C01%7CGeoff.Cooper%40wessexahsn.net%7Cd1d6e4bc47694793e95d08d7d7d9a7f8%7C83777d80488347de82e432532846a82d%7C0&amp;sdata=Rsq7Hj2gCKzxFz2MWDv4JNnQpTS1Pe6j4TOUfd24Yz0%3D&amp;reserved=0" TargetMode="External"/><Relationship Id="rId17" Type="http://schemas.openxmlformats.org/officeDocument/2006/relationships/hyperlink" Target="https://gbr01.safelinks.protection.outlook.com/?url=https%3A%2F%2Fyoutu.be%2Fmo1DCAJddkQ&amp;data=01%7C01%7CGeoff.Cooper%40wessexahsn.net%7Cd1d6e4bc47694793e95d08d7d7d9a7f8%7C83777d80488347de82e432532846a82d%7C0&amp;sdata=AdcqKsMlTkar5b9T4TUFx5Nlat7mjar4Mdhyv%2BNFho8%3D&amp;reserved=0" TargetMode="External"/><Relationship Id="rId2" Type="http://schemas.openxmlformats.org/officeDocument/2006/relationships/hyperlink" Target="https://wessexahsn.org.uk/projects/358/care-home-training-resources" TargetMode="External"/><Relationship Id="rId16" Type="http://schemas.openxmlformats.org/officeDocument/2006/relationships/hyperlink" Target="https://gbr01.safelinks.protection.outlook.com/?url=https%3A%2F%2Fyoutu.be%2Fv4NrClgA8Nk&amp;data=01%7C01%7CGeoff.Cooper%40wessexahsn.net%7Cd1d6e4bc47694793e95d08d7d7d9a7f8%7C83777d80488347de82e432532846a82d%7C0&amp;sdata=fnkNox4mzR4NzZGn9WrRUfO71baXTGSVFYdQt0rF35c%3D&amp;reserved=0" TargetMode="External"/><Relationship Id="rId20" Type="http://schemas.openxmlformats.org/officeDocument/2006/relationships/hyperlink" Target="https://gbr01.safelinks.protection.outlook.com/?url=https%3A%2F%2Fyoutu.be%2FKi0BX61xhdw&amp;data=01%7C01%7CGeoff.Cooper%40wessexahsn.net%7Cd1d6e4bc47694793e95d08d7d7d9a7f8%7C83777d80488347de82e432532846a82d%7C0&amp;sdata=N9xCWz0OR3Clld7FM4CTQWzbxPZ1t1HshI6qozTsPFE%3D&amp;reserved=0" TargetMode="External"/><Relationship Id="rId1" Type="http://schemas.openxmlformats.org/officeDocument/2006/relationships/slideLayout" Target="../slideLayouts/slideLayout11.xml"/><Relationship Id="rId6" Type="http://schemas.openxmlformats.org/officeDocument/2006/relationships/hyperlink" Target="https://gbr01.safelinks.protection.outlook.com/?url=https%3A%2F%2Fwesthampshireccg.nhs.uk%2Fwp-content%2Fuploads%2F2020%2F02%2FCS50656-RESTORE2-Mini-A5_A4.pdf&amp;data=01%7C01%7CGeoff.Cooper%40wessexahsn.net%7Cd1d6e4bc47694793e95d08d7d7d9a7f8%7C83777d80488347de82e432532846a82d%7C0&amp;sdata=NBNEvexpmWg90FhM1SUwf6UF1WQ8QxjT0nRfzYRnNY8%3D&amp;reserved=0" TargetMode="External"/><Relationship Id="rId11" Type="http://schemas.openxmlformats.org/officeDocument/2006/relationships/hyperlink" Target="https://gbr01.safelinks.protection.outlook.com/?url=https%3A%2F%2Fwesthampshireccg.nhs.uk%2Fwp-content%2Fuploads%2F2020%2F02%2FCS49286-RESTORE2-full-version.pdf&amp;data=01%7C01%7CGeoff.Cooper%40wessexahsn.net%7Cd1d6e4bc47694793e95d08d7d7d9a7f8%7C83777d80488347de82e432532846a82d%7C0&amp;sdata=Fh%2Fuc%2F7tU8EUcVR7Pzn6VeEQJwxl7Oz50bFaH9Tw%2F1w%3D&amp;reserved=0" TargetMode="External"/><Relationship Id="rId5" Type="http://schemas.openxmlformats.org/officeDocument/2006/relationships/hyperlink" Target="https://gbr01.safelinks.protection.outlook.com/?url=https%3A%2F%2Fyoutu.be%2FA6sg0mkcJIY&amp;data=01%7C01%7CGeoff.Cooper%40wessexahsn.net%7Cd1d6e4bc47694793e95d08d7d7d9a7f8%7C83777d80488347de82e432532846a82d%7C0&amp;sdata=CrIu%2FUoHX4jLyGwKMvWYisPU6FflI2ihLuiujedwVFQ%3D&amp;reserved=0" TargetMode="External"/><Relationship Id="rId15" Type="http://schemas.openxmlformats.org/officeDocument/2006/relationships/hyperlink" Target="https://gbr01.safelinks.protection.outlook.com/?url=https%3A%2F%2Fyoutu.be%2FG8QkaAyqatE&amp;data=01%7C01%7CGeoff.Cooper%40wessexahsn.net%7Cd1d6e4bc47694793e95d08d7d7d9a7f8%7C83777d80488347de82e432532846a82d%7C0&amp;sdata=akHSfcIv2bGGNIPm9rS87%2BZzdMiBry2wY7kOIGFx1%2F8%3D&amp;reserved=0" TargetMode="External"/><Relationship Id="rId10" Type="http://schemas.openxmlformats.org/officeDocument/2006/relationships/hyperlink" Target="https://gbr01.safelinks.protection.outlook.com/?url=https%3A%2F%2Fyoutu.be%2FvSWCPza8dCU&amp;data=01%7C01%7CGeoff.Cooper%40wessexahsn.net%7Cd1d6e4bc47694793e95d08d7d7d9a7f8%7C83777d80488347de82e432532846a82d%7C0&amp;sdata=S0tTzVHCWCm2%2BQwRHFjRkBzN7xg7LzVpMCzRRmxUId4%3D&amp;reserved=0" TargetMode="External"/><Relationship Id="rId19" Type="http://schemas.openxmlformats.org/officeDocument/2006/relationships/hyperlink" Target="https://gbr01.safelinks.protection.outlook.com/?url=https%3A%2F%2Fyoutu.be%2FeIlPesGSMmA&amp;data=01%7C01%7CGeoff.Cooper%40wessexahsn.net%7Cd1d6e4bc47694793e95d08d7d7d9a7f8%7C83777d80488347de82e432532846a82d%7C0&amp;sdata=JCVuBFMIEMjwn%2FPX1rb1Zyqj7W07KaZwtpvXW7iAqLY%3D&amp;reserved=0" TargetMode="External"/><Relationship Id="rId4" Type="http://schemas.openxmlformats.org/officeDocument/2006/relationships/image" Target="../media/image18.png"/><Relationship Id="rId9" Type="http://schemas.openxmlformats.org/officeDocument/2006/relationships/hyperlink" Target="https://gbr01.safelinks.protection.outlook.com/?url=https%3A%2F%2Fyoutu.be%2F7gMo13z3BYI&amp;data=01%7C01%7CGeoff.Cooper%40wessexahsn.net%7Cd1d6e4bc47694793e95d08d7d7d9a7f8%7C83777d80488347de82e432532846a82d%7C0&amp;sdata=d0kFs9MxLdiTm%2BvlnHidE1qVQISVTnPLNWWxSuSrRB4%3D&amp;reserved=0" TargetMode="External"/><Relationship Id="rId14" Type="http://schemas.openxmlformats.org/officeDocument/2006/relationships/hyperlink" Target="https://gbr01.safelinks.protection.outlook.com/?url=https%3A%2F%2Fyoutu.be%2FQabKghrtXps&amp;data=01%7C01%7CGeoff.Cooper%40wessexahsn.net%7Cd1d6e4bc47694793e95d08d7d7d9a7f8%7C83777d80488347de82e432532846a82d%7C0&amp;sdata=wMyfM%2BKuHxrnfNIxDG8zbA1ndgjNwY0wSRVjY45wL88%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B68BA6-4B55-47F1-A334-49381C2D4256}"/>
              </a:ext>
            </a:extLst>
          </p:cNvPr>
          <p:cNvSpPr>
            <a:spLocks noGrp="1"/>
          </p:cNvSpPr>
          <p:nvPr>
            <p:ph type="sldNum" sz="quarter" idx="4294967295"/>
          </p:nvPr>
        </p:nvSpPr>
        <p:spPr>
          <a:xfrm>
            <a:off x="7086600" y="6356350"/>
            <a:ext cx="2057400" cy="365125"/>
          </a:xfrm>
        </p:spPr>
        <p:txBody>
          <a:bodyPr/>
          <a:lstStyle/>
          <a:p>
            <a:fld id="{BC03EB51-2E59-4B18-BED2-D8B384E257A9}" type="slidenum">
              <a:rPr lang="en-GB" smtClean="0"/>
              <a:t>1</a:t>
            </a:fld>
            <a:endParaRPr lang="en-GB"/>
          </a:p>
        </p:txBody>
      </p:sp>
      <p:pic>
        <p:nvPicPr>
          <p:cNvPr id="6" name="Picture 5">
            <a:extLst>
              <a:ext uri="{FF2B5EF4-FFF2-40B4-BE49-F238E27FC236}">
                <a16:creationId xmlns:a16="http://schemas.microsoft.com/office/drawing/2014/main" id="{95B71EF8-E6D2-416C-BEF6-D158B36EF59C}"/>
              </a:ext>
            </a:extLst>
          </p:cNvPr>
          <p:cNvPicPr>
            <a:picLocks noChangeAspect="1"/>
          </p:cNvPicPr>
          <p:nvPr/>
        </p:nvPicPr>
        <p:blipFill>
          <a:blip r:embed="rId2"/>
          <a:stretch>
            <a:fillRect/>
          </a:stretch>
        </p:blipFill>
        <p:spPr>
          <a:xfrm>
            <a:off x="5809" y="0"/>
            <a:ext cx="9132381" cy="6858000"/>
          </a:xfrm>
          <a:prstGeom prst="rect">
            <a:avLst/>
          </a:prstGeom>
        </p:spPr>
      </p:pic>
      <p:pic>
        <p:nvPicPr>
          <p:cNvPr id="2" name="Picture 1">
            <a:extLst>
              <a:ext uri="{FF2B5EF4-FFF2-40B4-BE49-F238E27FC236}">
                <a16:creationId xmlns:a16="http://schemas.microsoft.com/office/drawing/2014/main" id="{E62A7088-2AA6-46E9-90CB-A57D47906F56}"/>
              </a:ext>
            </a:extLst>
          </p:cNvPr>
          <p:cNvPicPr>
            <a:picLocks noChangeAspect="1"/>
          </p:cNvPicPr>
          <p:nvPr/>
        </p:nvPicPr>
        <p:blipFill>
          <a:blip r:embed="rId3"/>
          <a:stretch>
            <a:fillRect/>
          </a:stretch>
        </p:blipFill>
        <p:spPr>
          <a:xfrm>
            <a:off x="595900" y="4005943"/>
            <a:ext cx="1333686" cy="847891"/>
          </a:xfrm>
          <a:prstGeom prst="rect">
            <a:avLst/>
          </a:prstGeom>
        </p:spPr>
      </p:pic>
      <p:sp>
        <p:nvSpPr>
          <p:cNvPr id="3" name="TextBox 2">
            <a:extLst>
              <a:ext uri="{FF2B5EF4-FFF2-40B4-BE49-F238E27FC236}">
                <a16:creationId xmlns:a16="http://schemas.microsoft.com/office/drawing/2014/main" id="{860F8016-606E-4679-A686-9DAB9B0845A9}"/>
              </a:ext>
            </a:extLst>
          </p:cNvPr>
          <p:cNvSpPr txBox="1"/>
          <p:nvPr/>
        </p:nvSpPr>
        <p:spPr>
          <a:xfrm>
            <a:off x="653143" y="4005943"/>
            <a:ext cx="4517262" cy="461665"/>
          </a:xfrm>
          <a:prstGeom prst="rect">
            <a:avLst/>
          </a:prstGeom>
          <a:noFill/>
        </p:spPr>
        <p:txBody>
          <a:bodyPr wrap="none" rtlCol="0">
            <a:spAutoFit/>
          </a:bodyPr>
          <a:lstStyle/>
          <a:p>
            <a:r>
              <a:rPr lang="en-US" sz="1200" dirty="0">
                <a:solidFill>
                  <a:schemeClr val="bg1"/>
                </a:solidFill>
              </a:rPr>
              <a:t>The physical deterioration and escalation tool for care/nursing homes</a:t>
            </a:r>
            <a:endParaRPr lang="en-GB" sz="1200" dirty="0">
              <a:solidFill>
                <a:schemeClr val="bg1"/>
              </a:solidFill>
            </a:endParaRPr>
          </a:p>
          <a:p>
            <a:endParaRPr lang="en-GB" sz="1200" dirty="0">
              <a:solidFill>
                <a:schemeClr val="bg1"/>
              </a:solidFill>
            </a:endParaRPr>
          </a:p>
        </p:txBody>
      </p:sp>
      <p:sp>
        <p:nvSpPr>
          <p:cNvPr id="5" name="Rectangle 4">
            <a:extLst>
              <a:ext uri="{FF2B5EF4-FFF2-40B4-BE49-F238E27FC236}">
                <a16:creationId xmlns:a16="http://schemas.microsoft.com/office/drawing/2014/main" id="{1A8E6D43-7722-4958-9039-10C1D3DEAC01}"/>
              </a:ext>
            </a:extLst>
          </p:cNvPr>
          <p:cNvSpPr/>
          <p:nvPr/>
        </p:nvSpPr>
        <p:spPr>
          <a:xfrm>
            <a:off x="3457290" y="2403567"/>
            <a:ext cx="2377440" cy="8534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0966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C57472-5B78-47DA-808A-A7BE80567453}"/>
              </a:ext>
            </a:extLst>
          </p:cNvPr>
          <p:cNvSpPr txBox="1"/>
          <p:nvPr/>
        </p:nvSpPr>
        <p:spPr>
          <a:xfrm>
            <a:off x="252000" y="108000"/>
            <a:ext cx="2831994" cy="369332"/>
          </a:xfrm>
          <a:prstGeom prst="rect">
            <a:avLst/>
          </a:prstGeom>
          <a:noFill/>
        </p:spPr>
        <p:txBody>
          <a:bodyPr wrap="none" rtlCol="0">
            <a:spAutoFit/>
          </a:bodyPr>
          <a:lstStyle/>
          <a:p>
            <a:r>
              <a:rPr lang="en-GB"/>
              <a:t>Other Care Home Resources</a:t>
            </a:r>
          </a:p>
        </p:txBody>
      </p:sp>
      <p:sp>
        <p:nvSpPr>
          <p:cNvPr id="4" name="TextBox 3">
            <a:extLst>
              <a:ext uri="{FF2B5EF4-FFF2-40B4-BE49-F238E27FC236}">
                <a16:creationId xmlns:a16="http://schemas.microsoft.com/office/drawing/2014/main" id="{D7D60E57-A622-4070-8FDB-91F94C0957BB}"/>
              </a:ext>
            </a:extLst>
          </p:cNvPr>
          <p:cNvSpPr txBox="1"/>
          <p:nvPr/>
        </p:nvSpPr>
        <p:spPr>
          <a:xfrm>
            <a:off x="426721" y="827308"/>
            <a:ext cx="8238308" cy="5339923"/>
          </a:xfrm>
          <a:prstGeom prst="rect">
            <a:avLst/>
          </a:prstGeom>
          <a:noFill/>
        </p:spPr>
        <p:txBody>
          <a:bodyPr wrap="square" rtlCol="0">
            <a:spAutoFit/>
          </a:bodyPr>
          <a:lstStyle/>
          <a:p>
            <a:r>
              <a:rPr lang="en-GB" sz="1200" b="1"/>
              <a:t>Resources for Care Homes are being developed continuously </a:t>
            </a:r>
          </a:p>
          <a:p>
            <a:endParaRPr lang="en-GB" sz="1200" b="1"/>
          </a:p>
          <a:p>
            <a:endParaRPr lang="en-GB" sz="1200" b="1"/>
          </a:p>
          <a:p>
            <a:r>
              <a:rPr lang="en-GB" sz="1200" b="1"/>
              <a:t>These Wessex PSC webpages will help signpost people to information, training resources and downloads for Care Homes</a:t>
            </a:r>
          </a:p>
          <a:p>
            <a:endParaRPr lang="en-GB" sz="1200"/>
          </a:p>
          <a:p>
            <a:pPr lvl="1"/>
            <a:r>
              <a:rPr lang="en-GB" sz="1100"/>
              <a:t>Enhanced Health in Care Homes:  </a:t>
            </a:r>
            <a:r>
              <a:rPr lang="en-GB" sz="1100">
                <a:hlinkClick r:id="rId2"/>
              </a:rPr>
              <a:t>https://wessexahsn.org.uk/projects/304/enhanced-health-in-care-homes</a:t>
            </a:r>
            <a:endParaRPr lang="en-GB" sz="1100"/>
          </a:p>
          <a:p>
            <a:pPr lvl="1"/>
            <a:endParaRPr lang="en-GB" sz="1100"/>
          </a:p>
          <a:p>
            <a:pPr lvl="1"/>
            <a:r>
              <a:rPr lang="en-GB" sz="1100"/>
              <a:t>Care Home Resources:  </a:t>
            </a:r>
            <a:r>
              <a:rPr lang="en-GB" sz="1100">
                <a:hlinkClick r:id="rId3"/>
              </a:rPr>
              <a:t>https://wessexahsn.org.uk/projects/358/care-home-training-resources</a:t>
            </a:r>
            <a:r>
              <a:rPr lang="en-GB" sz="1100"/>
              <a:t> (with link to Videos)</a:t>
            </a:r>
          </a:p>
          <a:p>
            <a:pPr lvl="1"/>
            <a:endParaRPr lang="en-GB" sz="1100"/>
          </a:p>
          <a:p>
            <a:pPr lvl="1"/>
            <a:r>
              <a:rPr lang="en-GB" sz="1100"/>
              <a:t>RESTORE2:  </a:t>
            </a:r>
            <a:r>
              <a:rPr lang="en-GB" sz="1100">
                <a:hlinkClick r:id="rId4"/>
              </a:rPr>
              <a:t>https://wessexahsn.org.uk/projects/329/restore2</a:t>
            </a:r>
            <a:r>
              <a:rPr lang="en-GB" sz="1100"/>
              <a:t>  (with link to West Hampshire CCG RESTORE2 webpage)</a:t>
            </a:r>
          </a:p>
          <a:p>
            <a:pPr lvl="1"/>
            <a:endParaRPr lang="en-GB" sz="1100"/>
          </a:p>
          <a:p>
            <a:pPr lvl="1"/>
            <a:r>
              <a:rPr lang="en-US" sz="1100"/>
              <a:t>Using Soft Signs to Identify early indications of Physical Deterioration: </a:t>
            </a:r>
            <a:r>
              <a:rPr lang="en-GB" sz="1100">
                <a:hlinkClick r:id="rId5"/>
              </a:rPr>
              <a:t>https://wessexahsn.org.uk/projects/357/using-soft-signs-to-identify-early-indications-of-physical-deterioration</a:t>
            </a:r>
            <a:endParaRPr lang="en-GB" sz="1100"/>
          </a:p>
          <a:p>
            <a:endParaRPr lang="en-GB" sz="1200"/>
          </a:p>
          <a:p>
            <a:endParaRPr lang="en-GB" sz="1200" b="1"/>
          </a:p>
          <a:p>
            <a:r>
              <a:rPr lang="en-GB" sz="1200" b="1"/>
              <a:t>Other Wessex PSC Deterioration related webpages</a:t>
            </a:r>
          </a:p>
          <a:p>
            <a:endParaRPr lang="en-GB" sz="1200"/>
          </a:p>
          <a:p>
            <a:pPr lvl="1"/>
            <a:r>
              <a:rPr lang="en-GB" sz="1100"/>
              <a:t>Deterioration and NEWS: </a:t>
            </a:r>
            <a:r>
              <a:rPr lang="en-GB" sz="1100">
                <a:hlinkClick r:id="rId6"/>
              </a:rPr>
              <a:t>https://wessexahsn.org.uk/projects/116/deterioration-and-news</a:t>
            </a:r>
            <a:endParaRPr lang="en-GB" sz="1100"/>
          </a:p>
          <a:p>
            <a:pPr lvl="1"/>
            <a:endParaRPr lang="en-GB" sz="1100"/>
          </a:p>
          <a:p>
            <a:pPr lvl="1"/>
            <a:r>
              <a:rPr lang="en-GB" sz="1100"/>
              <a:t>Safety Communications (</a:t>
            </a:r>
            <a:r>
              <a:rPr lang="en-GB" sz="1100" err="1"/>
              <a:t>inc.</a:t>
            </a:r>
            <a:r>
              <a:rPr lang="en-GB" sz="1100"/>
              <a:t> SBAR): </a:t>
            </a:r>
            <a:r>
              <a:rPr lang="en-GB" sz="1100">
                <a:hlinkClick r:id="rId7"/>
              </a:rPr>
              <a:t>https://wessexahsn.org.uk/projects/273/safety-communications-inc-sbar</a:t>
            </a:r>
            <a:endParaRPr lang="en-GB" sz="1100"/>
          </a:p>
          <a:p>
            <a:pPr lvl="1"/>
            <a:endParaRPr lang="en-GB" sz="1100"/>
          </a:p>
          <a:p>
            <a:pPr lvl="1"/>
            <a:r>
              <a:rPr lang="en-GB" sz="1100"/>
              <a:t>Sepsis: </a:t>
            </a:r>
            <a:r>
              <a:rPr lang="en-GB" sz="1100">
                <a:hlinkClick r:id="rId8"/>
              </a:rPr>
              <a:t>https://wessexahsn.org.uk/projects/22/sepsis</a:t>
            </a:r>
            <a:r>
              <a:rPr lang="en-GB" sz="1100"/>
              <a:t> (with link to ICHP Suspicion of Sepsis Dashboard)</a:t>
            </a:r>
          </a:p>
          <a:p>
            <a:pPr lvl="1"/>
            <a:endParaRPr lang="en-GB" sz="1100"/>
          </a:p>
          <a:p>
            <a:endParaRPr lang="en-GB" sz="1200"/>
          </a:p>
          <a:p>
            <a:r>
              <a:rPr lang="en-GB" sz="1200" b="1"/>
              <a:t>Other Wessex PSC Quality Improvement &amp; Patient Engagement webpages</a:t>
            </a:r>
          </a:p>
          <a:p>
            <a:pPr lvl="1"/>
            <a:endParaRPr lang="en-GB" sz="1100"/>
          </a:p>
          <a:p>
            <a:pPr lvl="1"/>
            <a:r>
              <a:rPr lang="en-GB" sz="1100"/>
              <a:t>Quality Improvement Hub (</a:t>
            </a:r>
            <a:r>
              <a:rPr lang="en-GB" sz="1100" err="1"/>
              <a:t>QIHub</a:t>
            </a:r>
            <a:r>
              <a:rPr lang="en-GB" sz="1100"/>
              <a:t>): </a:t>
            </a:r>
            <a:r>
              <a:rPr lang="en-GB" sz="1100">
                <a:hlinkClick r:id="rId9"/>
              </a:rPr>
              <a:t>https://wessexahsn.org.uk/projects/127/quality-improvement-hub-qihub</a:t>
            </a:r>
            <a:endParaRPr lang="en-GB" sz="1100"/>
          </a:p>
          <a:p>
            <a:pPr lvl="1"/>
            <a:endParaRPr lang="en-GB" sz="1100"/>
          </a:p>
          <a:p>
            <a:pPr lvl="1"/>
            <a:r>
              <a:rPr lang="en-US" sz="1100"/>
              <a:t>Patient Engagement - Working with Patient Partners (Co-Design): </a:t>
            </a:r>
            <a:r>
              <a:rPr lang="en-GB" sz="1100">
                <a:hlinkClick r:id="rId10"/>
              </a:rPr>
              <a:t>https://wessexahsn.org.uk/projects/143/patient-engagement-working-with-patient-partners-co-design</a:t>
            </a:r>
            <a:endParaRPr lang="en-GB" sz="1100"/>
          </a:p>
        </p:txBody>
      </p:sp>
      <p:sp>
        <p:nvSpPr>
          <p:cNvPr id="2" name="Slide Number Placeholder 1">
            <a:extLst>
              <a:ext uri="{FF2B5EF4-FFF2-40B4-BE49-F238E27FC236}">
                <a16:creationId xmlns:a16="http://schemas.microsoft.com/office/drawing/2014/main" id="{F4117F08-D96D-4048-A846-E67D6C6748DF}"/>
              </a:ext>
            </a:extLst>
          </p:cNvPr>
          <p:cNvSpPr>
            <a:spLocks noGrp="1"/>
          </p:cNvSpPr>
          <p:nvPr>
            <p:ph type="sldNum" sz="quarter" idx="12"/>
          </p:nvPr>
        </p:nvSpPr>
        <p:spPr/>
        <p:txBody>
          <a:bodyPr/>
          <a:lstStyle/>
          <a:p>
            <a:fld id="{BC03EB51-2E59-4B18-BED2-D8B384E257A9}" type="slidenum">
              <a:rPr lang="en-GB" smtClean="0"/>
              <a:pPr/>
              <a:t>10</a:t>
            </a:fld>
            <a:endParaRPr lang="en-GB"/>
          </a:p>
        </p:txBody>
      </p:sp>
      <p:pic>
        <p:nvPicPr>
          <p:cNvPr id="6" name="Picture 5" descr="A close up of a logo&#10;&#10;Description automatically generated">
            <a:extLst>
              <a:ext uri="{FF2B5EF4-FFF2-40B4-BE49-F238E27FC236}">
                <a16:creationId xmlns:a16="http://schemas.microsoft.com/office/drawing/2014/main" id="{63A0A190-1540-462B-B010-5D060D8D211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90053" y="6044839"/>
            <a:ext cx="1358726" cy="690500"/>
          </a:xfrm>
          <a:prstGeom prst="rect">
            <a:avLst/>
          </a:prstGeom>
        </p:spPr>
      </p:pic>
    </p:spTree>
    <p:extLst>
      <p:ext uri="{BB962C8B-B14F-4D97-AF65-F5344CB8AC3E}">
        <p14:creationId xmlns:p14="http://schemas.microsoft.com/office/powerpoint/2010/main" val="1257254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03D30C-7EA9-4822-A2D6-A34D0D50845B}"/>
              </a:ext>
            </a:extLst>
          </p:cNvPr>
          <p:cNvPicPr>
            <a:picLocks noChangeAspect="1"/>
          </p:cNvPicPr>
          <p:nvPr/>
        </p:nvPicPr>
        <p:blipFill>
          <a:blip r:embed="rId2"/>
          <a:stretch>
            <a:fillRect/>
          </a:stretch>
        </p:blipFill>
        <p:spPr>
          <a:xfrm>
            <a:off x="1309025" y="1019186"/>
            <a:ext cx="6525950" cy="1597321"/>
          </a:xfrm>
          <a:prstGeom prst="rect">
            <a:avLst/>
          </a:prstGeom>
        </p:spPr>
      </p:pic>
      <p:sp>
        <p:nvSpPr>
          <p:cNvPr id="3" name="TextBox 2">
            <a:extLst>
              <a:ext uri="{FF2B5EF4-FFF2-40B4-BE49-F238E27FC236}">
                <a16:creationId xmlns:a16="http://schemas.microsoft.com/office/drawing/2014/main" id="{79191F94-FAF4-4915-9D7A-913F40411A9F}"/>
              </a:ext>
            </a:extLst>
          </p:cNvPr>
          <p:cNvSpPr txBox="1"/>
          <p:nvPr/>
        </p:nvSpPr>
        <p:spPr>
          <a:xfrm>
            <a:off x="1912746" y="2908661"/>
            <a:ext cx="5318507" cy="461665"/>
          </a:xfrm>
          <a:prstGeom prst="rect">
            <a:avLst/>
          </a:prstGeom>
          <a:noFill/>
        </p:spPr>
        <p:txBody>
          <a:bodyPr wrap="none" rtlCol="0">
            <a:spAutoFit/>
          </a:bodyPr>
          <a:lstStyle/>
          <a:p>
            <a:r>
              <a:rPr lang="en-GB" sz="2400" b="1">
                <a:solidFill>
                  <a:schemeClr val="accent1"/>
                </a:solidFill>
              </a:rPr>
              <a:t>Introduction (Rollout Handbook Page 4)</a:t>
            </a:r>
          </a:p>
        </p:txBody>
      </p:sp>
      <p:pic>
        <p:nvPicPr>
          <p:cNvPr id="5" name="Picture 4">
            <a:extLst>
              <a:ext uri="{FF2B5EF4-FFF2-40B4-BE49-F238E27FC236}">
                <a16:creationId xmlns:a16="http://schemas.microsoft.com/office/drawing/2014/main" id="{3BA62284-9CB1-402D-B178-4CA66E6D180F}"/>
              </a:ext>
            </a:extLst>
          </p:cNvPr>
          <p:cNvPicPr>
            <a:picLocks noChangeAspect="1"/>
          </p:cNvPicPr>
          <p:nvPr/>
        </p:nvPicPr>
        <p:blipFill>
          <a:blip r:embed="rId3"/>
          <a:stretch>
            <a:fillRect/>
          </a:stretch>
        </p:blipFill>
        <p:spPr>
          <a:xfrm>
            <a:off x="2432383" y="3739098"/>
            <a:ext cx="4279233" cy="1727160"/>
          </a:xfrm>
          <a:prstGeom prst="rect">
            <a:avLst/>
          </a:prstGeom>
        </p:spPr>
      </p:pic>
      <p:pic>
        <p:nvPicPr>
          <p:cNvPr id="6" name="Picture 5">
            <a:extLst>
              <a:ext uri="{FF2B5EF4-FFF2-40B4-BE49-F238E27FC236}">
                <a16:creationId xmlns:a16="http://schemas.microsoft.com/office/drawing/2014/main" id="{B3378BDE-447E-413D-9F28-30DF2BD9348B}"/>
              </a:ext>
            </a:extLst>
          </p:cNvPr>
          <p:cNvPicPr>
            <a:picLocks noChangeAspect="1"/>
          </p:cNvPicPr>
          <p:nvPr/>
        </p:nvPicPr>
        <p:blipFill>
          <a:blip r:embed="rId4"/>
          <a:stretch>
            <a:fillRect/>
          </a:stretch>
        </p:blipFill>
        <p:spPr>
          <a:xfrm>
            <a:off x="2432383" y="5466258"/>
            <a:ext cx="4279233" cy="799134"/>
          </a:xfrm>
          <a:prstGeom prst="rect">
            <a:avLst/>
          </a:prstGeom>
        </p:spPr>
      </p:pic>
      <p:sp>
        <p:nvSpPr>
          <p:cNvPr id="2" name="Slide Number Placeholder 1">
            <a:extLst>
              <a:ext uri="{FF2B5EF4-FFF2-40B4-BE49-F238E27FC236}">
                <a16:creationId xmlns:a16="http://schemas.microsoft.com/office/drawing/2014/main" id="{48D339E0-4788-4ABC-BAB6-57C17308D137}"/>
              </a:ext>
            </a:extLst>
          </p:cNvPr>
          <p:cNvSpPr>
            <a:spLocks noGrp="1"/>
          </p:cNvSpPr>
          <p:nvPr>
            <p:ph type="sldNum" sz="quarter" idx="12"/>
          </p:nvPr>
        </p:nvSpPr>
        <p:spPr/>
        <p:txBody>
          <a:bodyPr/>
          <a:lstStyle/>
          <a:p>
            <a:fld id="{BC03EB51-2E59-4B18-BED2-D8B384E257A9}" type="slidenum">
              <a:rPr lang="en-GB" smtClean="0"/>
              <a:pPr/>
              <a:t>11</a:t>
            </a:fld>
            <a:endParaRPr lang="en-GB"/>
          </a:p>
        </p:txBody>
      </p:sp>
      <p:sp>
        <p:nvSpPr>
          <p:cNvPr id="8" name="Rectangle 7">
            <a:extLst>
              <a:ext uri="{FF2B5EF4-FFF2-40B4-BE49-F238E27FC236}">
                <a16:creationId xmlns:a16="http://schemas.microsoft.com/office/drawing/2014/main" id="{0416E87A-4ED0-4D2A-81B2-26DB8678C87C}"/>
              </a:ext>
            </a:extLst>
          </p:cNvPr>
          <p:cNvSpPr/>
          <p:nvPr/>
        </p:nvSpPr>
        <p:spPr>
          <a:xfrm>
            <a:off x="236866" y="6079675"/>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0E190A8-8403-422C-A6BF-C2BB4E2487E5}"/>
              </a:ext>
            </a:extLst>
          </p:cNvPr>
          <p:cNvSpPr/>
          <p:nvPr/>
        </p:nvSpPr>
        <p:spPr>
          <a:xfrm>
            <a:off x="7583271" y="6070229"/>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475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055BEB-1BA6-4CA9-860A-985FBC5B75DB}"/>
              </a:ext>
            </a:extLst>
          </p:cNvPr>
          <p:cNvPicPr>
            <a:picLocks noChangeAspect="1"/>
          </p:cNvPicPr>
          <p:nvPr/>
        </p:nvPicPr>
        <p:blipFill>
          <a:blip r:embed="rId2"/>
          <a:stretch>
            <a:fillRect/>
          </a:stretch>
        </p:blipFill>
        <p:spPr>
          <a:xfrm>
            <a:off x="156169" y="1898479"/>
            <a:ext cx="4598273" cy="2941987"/>
          </a:xfrm>
          <a:prstGeom prst="rect">
            <a:avLst/>
          </a:prstGeom>
        </p:spPr>
      </p:pic>
      <p:pic>
        <p:nvPicPr>
          <p:cNvPr id="4" name="Picture 3">
            <a:extLst>
              <a:ext uri="{FF2B5EF4-FFF2-40B4-BE49-F238E27FC236}">
                <a16:creationId xmlns:a16="http://schemas.microsoft.com/office/drawing/2014/main" id="{D6AA17B6-6061-407B-9012-A3563A07B719}"/>
              </a:ext>
            </a:extLst>
          </p:cNvPr>
          <p:cNvPicPr>
            <a:picLocks noChangeAspect="1"/>
          </p:cNvPicPr>
          <p:nvPr/>
        </p:nvPicPr>
        <p:blipFill>
          <a:blip r:embed="rId3"/>
          <a:stretch>
            <a:fillRect/>
          </a:stretch>
        </p:blipFill>
        <p:spPr>
          <a:xfrm>
            <a:off x="4505054" y="1970495"/>
            <a:ext cx="4613399" cy="2775603"/>
          </a:xfrm>
          <a:prstGeom prst="rect">
            <a:avLst/>
          </a:prstGeom>
        </p:spPr>
      </p:pic>
      <p:sp>
        <p:nvSpPr>
          <p:cNvPr id="5" name="TextBox 4">
            <a:extLst>
              <a:ext uri="{FF2B5EF4-FFF2-40B4-BE49-F238E27FC236}">
                <a16:creationId xmlns:a16="http://schemas.microsoft.com/office/drawing/2014/main" id="{9DCF5076-A581-4D3C-936D-240BE40C6F28}"/>
              </a:ext>
            </a:extLst>
          </p:cNvPr>
          <p:cNvSpPr txBox="1"/>
          <p:nvPr/>
        </p:nvSpPr>
        <p:spPr>
          <a:xfrm>
            <a:off x="2462897" y="1347924"/>
            <a:ext cx="4957191" cy="338554"/>
          </a:xfrm>
          <a:prstGeom prst="rect">
            <a:avLst/>
          </a:prstGeom>
          <a:noFill/>
        </p:spPr>
        <p:txBody>
          <a:bodyPr wrap="none" rtlCol="0">
            <a:spAutoFit/>
          </a:bodyPr>
          <a:lstStyle/>
          <a:p>
            <a:r>
              <a:rPr lang="en-GB" sz="1600"/>
              <a:t>Understanding the terms used in these training resources</a:t>
            </a:r>
          </a:p>
        </p:txBody>
      </p:sp>
      <p:sp>
        <p:nvSpPr>
          <p:cNvPr id="2" name="Slide Number Placeholder 1">
            <a:extLst>
              <a:ext uri="{FF2B5EF4-FFF2-40B4-BE49-F238E27FC236}">
                <a16:creationId xmlns:a16="http://schemas.microsoft.com/office/drawing/2014/main" id="{6D9AC195-FC7E-4B7E-9DBC-FECEACFF2BBB}"/>
              </a:ext>
            </a:extLst>
          </p:cNvPr>
          <p:cNvSpPr>
            <a:spLocks noGrp="1"/>
          </p:cNvSpPr>
          <p:nvPr>
            <p:ph type="sldNum" sz="quarter" idx="12"/>
          </p:nvPr>
        </p:nvSpPr>
        <p:spPr/>
        <p:txBody>
          <a:bodyPr/>
          <a:lstStyle/>
          <a:p>
            <a:fld id="{BC03EB51-2E59-4B18-BED2-D8B384E257A9}" type="slidenum">
              <a:rPr lang="en-GB" smtClean="0"/>
              <a:pPr/>
              <a:t>12</a:t>
            </a:fld>
            <a:endParaRPr lang="en-GB"/>
          </a:p>
        </p:txBody>
      </p:sp>
    </p:spTree>
    <p:extLst>
      <p:ext uri="{BB962C8B-B14F-4D97-AF65-F5344CB8AC3E}">
        <p14:creationId xmlns:p14="http://schemas.microsoft.com/office/powerpoint/2010/main" val="2106731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4A1591-6D03-4C17-805A-7395489B1A48}"/>
              </a:ext>
            </a:extLst>
          </p:cNvPr>
          <p:cNvPicPr>
            <a:picLocks noChangeAspect="1"/>
          </p:cNvPicPr>
          <p:nvPr/>
        </p:nvPicPr>
        <p:blipFill>
          <a:blip r:embed="rId2"/>
          <a:stretch>
            <a:fillRect/>
          </a:stretch>
        </p:blipFill>
        <p:spPr>
          <a:xfrm>
            <a:off x="1904493" y="570185"/>
            <a:ext cx="5335014" cy="5899698"/>
          </a:xfrm>
          <a:prstGeom prst="rect">
            <a:avLst/>
          </a:prstGeom>
        </p:spPr>
      </p:pic>
      <p:sp>
        <p:nvSpPr>
          <p:cNvPr id="3" name="Slide Number Placeholder 2">
            <a:extLst>
              <a:ext uri="{FF2B5EF4-FFF2-40B4-BE49-F238E27FC236}">
                <a16:creationId xmlns:a16="http://schemas.microsoft.com/office/drawing/2014/main" id="{8C67CEF4-3EC5-4E9D-A136-968D89CCE569}"/>
              </a:ext>
            </a:extLst>
          </p:cNvPr>
          <p:cNvSpPr>
            <a:spLocks noGrp="1"/>
          </p:cNvSpPr>
          <p:nvPr>
            <p:ph type="sldNum" sz="quarter" idx="12"/>
          </p:nvPr>
        </p:nvSpPr>
        <p:spPr/>
        <p:txBody>
          <a:bodyPr/>
          <a:lstStyle/>
          <a:p>
            <a:fld id="{BC03EB51-2E59-4B18-BED2-D8B384E257A9}" type="slidenum">
              <a:rPr lang="en-GB" smtClean="0"/>
              <a:pPr/>
              <a:t>13</a:t>
            </a:fld>
            <a:endParaRPr lang="en-GB"/>
          </a:p>
        </p:txBody>
      </p:sp>
    </p:spTree>
    <p:extLst>
      <p:ext uri="{BB962C8B-B14F-4D97-AF65-F5344CB8AC3E}">
        <p14:creationId xmlns:p14="http://schemas.microsoft.com/office/powerpoint/2010/main" val="2832288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69285D-E019-4CED-9CDA-EF97EA8F102D}"/>
              </a:ext>
            </a:extLst>
          </p:cNvPr>
          <p:cNvPicPr>
            <a:picLocks noChangeAspect="1"/>
          </p:cNvPicPr>
          <p:nvPr/>
        </p:nvPicPr>
        <p:blipFill>
          <a:blip r:embed="rId2"/>
          <a:stretch>
            <a:fillRect/>
          </a:stretch>
        </p:blipFill>
        <p:spPr>
          <a:xfrm>
            <a:off x="1184899" y="180521"/>
            <a:ext cx="5973009" cy="6496957"/>
          </a:xfrm>
          <a:prstGeom prst="rect">
            <a:avLst/>
          </a:prstGeom>
        </p:spPr>
      </p:pic>
      <p:sp>
        <p:nvSpPr>
          <p:cNvPr id="3" name="Slide Number Placeholder 2">
            <a:extLst>
              <a:ext uri="{FF2B5EF4-FFF2-40B4-BE49-F238E27FC236}">
                <a16:creationId xmlns:a16="http://schemas.microsoft.com/office/drawing/2014/main" id="{7F1974B7-0479-4745-A1A3-613D34ECD602}"/>
              </a:ext>
            </a:extLst>
          </p:cNvPr>
          <p:cNvSpPr>
            <a:spLocks noGrp="1"/>
          </p:cNvSpPr>
          <p:nvPr>
            <p:ph type="sldNum" sz="quarter" idx="12"/>
          </p:nvPr>
        </p:nvSpPr>
        <p:spPr/>
        <p:txBody>
          <a:bodyPr/>
          <a:lstStyle/>
          <a:p>
            <a:fld id="{BC03EB51-2E59-4B18-BED2-D8B384E257A9}" type="slidenum">
              <a:rPr lang="en-GB" smtClean="0"/>
              <a:pPr/>
              <a:t>14</a:t>
            </a:fld>
            <a:endParaRPr lang="en-GB"/>
          </a:p>
        </p:txBody>
      </p:sp>
    </p:spTree>
    <p:extLst>
      <p:ext uri="{BB962C8B-B14F-4D97-AF65-F5344CB8AC3E}">
        <p14:creationId xmlns:p14="http://schemas.microsoft.com/office/powerpoint/2010/main" val="1658882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F75549-A545-446E-9BD8-8F2E81FA17A5}"/>
              </a:ext>
            </a:extLst>
          </p:cNvPr>
          <p:cNvPicPr>
            <a:picLocks noChangeAspect="1"/>
          </p:cNvPicPr>
          <p:nvPr/>
        </p:nvPicPr>
        <p:blipFill>
          <a:blip r:embed="rId2"/>
          <a:stretch>
            <a:fillRect/>
          </a:stretch>
        </p:blipFill>
        <p:spPr>
          <a:xfrm>
            <a:off x="130048" y="259984"/>
            <a:ext cx="4559090" cy="5365753"/>
          </a:xfrm>
          <a:prstGeom prst="rect">
            <a:avLst/>
          </a:prstGeom>
        </p:spPr>
      </p:pic>
      <p:pic>
        <p:nvPicPr>
          <p:cNvPr id="4" name="Picture 3">
            <a:extLst>
              <a:ext uri="{FF2B5EF4-FFF2-40B4-BE49-F238E27FC236}">
                <a16:creationId xmlns:a16="http://schemas.microsoft.com/office/drawing/2014/main" id="{68AD347E-6703-4DB0-A7DE-C54D10639D2E}"/>
              </a:ext>
            </a:extLst>
          </p:cNvPr>
          <p:cNvPicPr>
            <a:picLocks noChangeAspect="1"/>
          </p:cNvPicPr>
          <p:nvPr/>
        </p:nvPicPr>
        <p:blipFill>
          <a:blip r:embed="rId3"/>
          <a:stretch>
            <a:fillRect/>
          </a:stretch>
        </p:blipFill>
        <p:spPr>
          <a:xfrm>
            <a:off x="4689138" y="1920272"/>
            <a:ext cx="4441952" cy="2268077"/>
          </a:xfrm>
          <a:prstGeom prst="rect">
            <a:avLst/>
          </a:prstGeom>
        </p:spPr>
      </p:pic>
      <p:sp>
        <p:nvSpPr>
          <p:cNvPr id="3" name="Slide Number Placeholder 2">
            <a:extLst>
              <a:ext uri="{FF2B5EF4-FFF2-40B4-BE49-F238E27FC236}">
                <a16:creationId xmlns:a16="http://schemas.microsoft.com/office/drawing/2014/main" id="{38F54A91-EC5E-44BB-BA3D-DF5CDE61CB15}"/>
              </a:ext>
            </a:extLst>
          </p:cNvPr>
          <p:cNvSpPr>
            <a:spLocks noGrp="1"/>
          </p:cNvSpPr>
          <p:nvPr>
            <p:ph type="sldNum" sz="quarter" idx="12"/>
          </p:nvPr>
        </p:nvSpPr>
        <p:spPr/>
        <p:txBody>
          <a:bodyPr/>
          <a:lstStyle/>
          <a:p>
            <a:fld id="{BC03EB51-2E59-4B18-BED2-D8B384E257A9}" type="slidenum">
              <a:rPr lang="en-GB" smtClean="0"/>
              <a:pPr/>
              <a:t>15</a:t>
            </a:fld>
            <a:endParaRPr lang="en-GB"/>
          </a:p>
        </p:txBody>
      </p:sp>
    </p:spTree>
    <p:extLst>
      <p:ext uri="{BB962C8B-B14F-4D97-AF65-F5344CB8AC3E}">
        <p14:creationId xmlns:p14="http://schemas.microsoft.com/office/powerpoint/2010/main" val="2984912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E6CBFE-A255-4E6D-B197-1043E35085C7}"/>
              </a:ext>
            </a:extLst>
          </p:cNvPr>
          <p:cNvPicPr>
            <a:picLocks noChangeAspect="1"/>
          </p:cNvPicPr>
          <p:nvPr/>
        </p:nvPicPr>
        <p:blipFill>
          <a:blip r:embed="rId2"/>
          <a:stretch>
            <a:fillRect/>
          </a:stretch>
        </p:blipFill>
        <p:spPr>
          <a:xfrm>
            <a:off x="511916" y="657497"/>
            <a:ext cx="4389228" cy="5699756"/>
          </a:xfrm>
          <a:prstGeom prst="rect">
            <a:avLst/>
          </a:prstGeom>
        </p:spPr>
      </p:pic>
      <p:pic>
        <p:nvPicPr>
          <p:cNvPr id="4" name="Picture 3">
            <a:extLst>
              <a:ext uri="{FF2B5EF4-FFF2-40B4-BE49-F238E27FC236}">
                <a16:creationId xmlns:a16="http://schemas.microsoft.com/office/drawing/2014/main" id="{8B79B391-FB80-4A27-B4F7-0086A1A312AF}"/>
              </a:ext>
            </a:extLst>
          </p:cNvPr>
          <p:cNvPicPr>
            <a:picLocks noChangeAspect="1"/>
          </p:cNvPicPr>
          <p:nvPr/>
        </p:nvPicPr>
        <p:blipFill>
          <a:blip r:embed="rId3"/>
          <a:stretch>
            <a:fillRect/>
          </a:stretch>
        </p:blipFill>
        <p:spPr>
          <a:xfrm>
            <a:off x="4901143" y="574766"/>
            <a:ext cx="3911923" cy="5760000"/>
          </a:xfrm>
          <a:prstGeom prst="rect">
            <a:avLst/>
          </a:prstGeom>
        </p:spPr>
      </p:pic>
      <p:sp>
        <p:nvSpPr>
          <p:cNvPr id="2" name="Slide Number Placeholder 1">
            <a:extLst>
              <a:ext uri="{FF2B5EF4-FFF2-40B4-BE49-F238E27FC236}">
                <a16:creationId xmlns:a16="http://schemas.microsoft.com/office/drawing/2014/main" id="{65DEB3A3-91AB-4D3B-BA67-AD97D7AE5509}"/>
              </a:ext>
            </a:extLst>
          </p:cNvPr>
          <p:cNvSpPr>
            <a:spLocks noGrp="1"/>
          </p:cNvSpPr>
          <p:nvPr>
            <p:ph type="sldNum" sz="quarter" idx="12"/>
          </p:nvPr>
        </p:nvSpPr>
        <p:spPr/>
        <p:txBody>
          <a:bodyPr/>
          <a:lstStyle/>
          <a:p>
            <a:fld id="{BC03EB51-2E59-4B18-BED2-D8B384E257A9}" type="slidenum">
              <a:rPr lang="en-GB" smtClean="0"/>
              <a:pPr/>
              <a:t>16</a:t>
            </a:fld>
            <a:endParaRPr lang="en-GB"/>
          </a:p>
        </p:txBody>
      </p:sp>
    </p:spTree>
    <p:extLst>
      <p:ext uri="{BB962C8B-B14F-4D97-AF65-F5344CB8AC3E}">
        <p14:creationId xmlns:p14="http://schemas.microsoft.com/office/powerpoint/2010/main" val="761251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08323C-B68E-4B84-BE7D-12CFB1DA77AE}"/>
              </a:ext>
            </a:extLst>
          </p:cNvPr>
          <p:cNvPicPr>
            <a:picLocks noChangeAspect="1"/>
          </p:cNvPicPr>
          <p:nvPr/>
        </p:nvPicPr>
        <p:blipFill>
          <a:blip r:embed="rId2"/>
          <a:stretch>
            <a:fillRect/>
          </a:stretch>
        </p:blipFill>
        <p:spPr>
          <a:xfrm>
            <a:off x="1527342" y="767605"/>
            <a:ext cx="2047411" cy="2193982"/>
          </a:xfrm>
          <a:prstGeom prst="rect">
            <a:avLst/>
          </a:prstGeom>
          <a:ln>
            <a:solidFill>
              <a:schemeClr val="tx1"/>
            </a:solidFill>
          </a:ln>
        </p:spPr>
      </p:pic>
      <p:pic>
        <p:nvPicPr>
          <p:cNvPr id="3" name="Picture 2">
            <a:extLst>
              <a:ext uri="{FF2B5EF4-FFF2-40B4-BE49-F238E27FC236}">
                <a16:creationId xmlns:a16="http://schemas.microsoft.com/office/drawing/2014/main" id="{0120D7B8-B221-4325-9E20-542C10D777ED}"/>
              </a:ext>
            </a:extLst>
          </p:cNvPr>
          <p:cNvPicPr>
            <a:picLocks noChangeAspect="1"/>
          </p:cNvPicPr>
          <p:nvPr/>
        </p:nvPicPr>
        <p:blipFill>
          <a:blip r:embed="rId3"/>
          <a:stretch>
            <a:fillRect/>
          </a:stretch>
        </p:blipFill>
        <p:spPr>
          <a:xfrm>
            <a:off x="789784" y="3481379"/>
            <a:ext cx="2047410" cy="2909272"/>
          </a:xfrm>
          <a:prstGeom prst="rect">
            <a:avLst/>
          </a:prstGeom>
          <a:ln>
            <a:solidFill>
              <a:schemeClr val="tx1"/>
            </a:solidFill>
          </a:ln>
        </p:spPr>
      </p:pic>
      <p:pic>
        <p:nvPicPr>
          <p:cNvPr id="4" name="Picture 3">
            <a:extLst>
              <a:ext uri="{FF2B5EF4-FFF2-40B4-BE49-F238E27FC236}">
                <a16:creationId xmlns:a16="http://schemas.microsoft.com/office/drawing/2014/main" id="{8ABF89C3-D721-4C3F-83CD-600CA4257EF8}"/>
              </a:ext>
            </a:extLst>
          </p:cNvPr>
          <p:cNvPicPr>
            <a:picLocks noChangeAspect="1"/>
          </p:cNvPicPr>
          <p:nvPr/>
        </p:nvPicPr>
        <p:blipFill>
          <a:blip r:embed="rId4"/>
          <a:stretch>
            <a:fillRect/>
          </a:stretch>
        </p:blipFill>
        <p:spPr>
          <a:xfrm>
            <a:off x="6515814" y="3469679"/>
            <a:ext cx="2047410" cy="2920972"/>
          </a:xfrm>
          <a:prstGeom prst="rect">
            <a:avLst/>
          </a:prstGeom>
          <a:ln>
            <a:solidFill>
              <a:schemeClr val="tx1"/>
            </a:solidFill>
          </a:ln>
        </p:spPr>
      </p:pic>
      <p:pic>
        <p:nvPicPr>
          <p:cNvPr id="5" name="Picture 4">
            <a:extLst>
              <a:ext uri="{FF2B5EF4-FFF2-40B4-BE49-F238E27FC236}">
                <a16:creationId xmlns:a16="http://schemas.microsoft.com/office/drawing/2014/main" id="{8D5FA5CF-FFF2-4E8F-A621-4C46D4620CF8}"/>
              </a:ext>
            </a:extLst>
          </p:cNvPr>
          <p:cNvPicPr>
            <a:picLocks noChangeAspect="1"/>
          </p:cNvPicPr>
          <p:nvPr/>
        </p:nvPicPr>
        <p:blipFill>
          <a:blip r:embed="rId5"/>
          <a:stretch>
            <a:fillRect/>
          </a:stretch>
        </p:blipFill>
        <p:spPr>
          <a:xfrm>
            <a:off x="3198968" y="4231472"/>
            <a:ext cx="2955071" cy="1416751"/>
          </a:xfrm>
          <a:prstGeom prst="rect">
            <a:avLst/>
          </a:prstGeom>
          <a:ln>
            <a:solidFill>
              <a:schemeClr val="tx1"/>
            </a:solidFill>
          </a:ln>
        </p:spPr>
      </p:pic>
      <p:pic>
        <p:nvPicPr>
          <p:cNvPr id="6" name="Picture 5">
            <a:extLst>
              <a:ext uri="{FF2B5EF4-FFF2-40B4-BE49-F238E27FC236}">
                <a16:creationId xmlns:a16="http://schemas.microsoft.com/office/drawing/2014/main" id="{9E927774-AD83-4EF1-BDCA-F1E1F9334888}"/>
              </a:ext>
            </a:extLst>
          </p:cNvPr>
          <p:cNvPicPr>
            <a:picLocks noChangeAspect="1"/>
          </p:cNvPicPr>
          <p:nvPr/>
        </p:nvPicPr>
        <p:blipFill>
          <a:blip r:embed="rId6"/>
          <a:stretch>
            <a:fillRect/>
          </a:stretch>
        </p:blipFill>
        <p:spPr>
          <a:xfrm>
            <a:off x="4359781" y="1089803"/>
            <a:ext cx="3399556" cy="1618319"/>
          </a:xfrm>
          <a:prstGeom prst="rect">
            <a:avLst/>
          </a:prstGeom>
          <a:ln>
            <a:solidFill>
              <a:schemeClr val="tx1"/>
            </a:solidFill>
          </a:ln>
        </p:spPr>
      </p:pic>
      <p:sp>
        <p:nvSpPr>
          <p:cNvPr id="7" name="TextBox 6">
            <a:extLst>
              <a:ext uri="{FF2B5EF4-FFF2-40B4-BE49-F238E27FC236}">
                <a16:creationId xmlns:a16="http://schemas.microsoft.com/office/drawing/2014/main" id="{F3A60ACD-9B0D-45F4-BF69-028E68D8E963}"/>
              </a:ext>
            </a:extLst>
          </p:cNvPr>
          <p:cNvSpPr txBox="1"/>
          <p:nvPr/>
        </p:nvSpPr>
        <p:spPr>
          <a:xfrm>
            <a:off x="252000" y="108000"/>
            <a:ext cx="4122475" cy="369332"/>
          </a:xfrm>
          <a:prstGeom prst="rect">
            <a:avLst/>
          </a:prstGeom>
          <a:noFill/>
        </p:spPr>
        <p:txBody>
          <a:bodyPr wrap="none" rtlCol="0">
            <a:spAutoFit/>
          </a:bodyPr>
          <a:lstStyle/>
          <a:p>
            <a:r>
              <a:rPr lang="en-GB"/>
              <a:t>5 key elements of managing Deterioration</a:t>
            </a:r>
          </a:p>
        </p:txBody>
      </p:sp>
      <p:sp>
        <p:nvSpPr>
          <p:cNvPr id="8" name="TextBox 7">
            <a:extLst>
              <a:ext uri="{FF2B5EF4-FFF2-40B4-BE49-F238E27FC236}">
                <a16:creationId xmlns:a16="http://schemas.microsoft.com/office/drawing/2014/main" id="{F54E9652-0F43-4408-A7A9-12C865A2537F}"/>
              </a:ext>
            </a:extLst>
          </p:cNvPr>
          <p:cNvSpPr txBox="1"/>
          <p:nvPr/>
        </p:nvSpPr>
        <p:spPr>
          <a:xfrm>
            <a:off x="1622484" y="2976139"/>
            <a:ext cx="1874231" cy="261610"/>
          </a:xfrm>
          <a:prstGeom prst="rect">
            <a:avLst/>
          </a:prstGeom>
          <a:noFill/>
        </p:spPr>
        <p:txBody>
          <a:bodyPr wrap="none" rtlCol="0">
            <a:spAutoFit/>
          </a:bodyPr>
          <a:lstStyle/>
          <a:p>
            <a:r>
              <a:rPr lang="en-GB" sz="1100" b="1">
                <a:solidFill>
                  <a:schemeClr val="accent1"/>
                </a:solidFill>
              </a:rPr>
              <a:t>1 Early Detection (Soft Signs)</a:t>
            </a:r>
          </a:p>
        </p:txBody>
      </p:sp>
      <p:sp>
        <p:nvSpPr>
          <p:cNvPr id="9" name="TextBox 8">
            <a:extLst>
              <a:ext uri="{FF2B5EF4-FFF2-40B4-BE49-F238E27FC236}">
                <a16:creationId xmlns:a16="http://schemas.microsoft.com/office/drawing/2014/main" id="{1CF3DDB3-3475-4C4C-9E57-053D88CFFAD4}"/>
              </a:ext>
            </a:extLst>
          </p:cNvPr>
          <p:cNvSpPr txBox="1"/>
          <p:nvPr/>
        </p:nvSpPr>
        <p:spPr>
          <a:xfrm>
            <a:off x="4404972" y="2726146"/>
            <a:ext cx="3289683" cy="261610"/>
          </a:xfrm>
          <a:prstGeom prst="rect">
            <a:avLst/>
          </a:prstGeom>
          <a:noFill/>
        </p:spPr>
        <p:txBody>
          <a:bodyPr wrap="none" rtlCol="0">
            <a:spAutoFit/>
          </a:bodyPr>
          <a:lstStyle/>
          <a:p>
            <a:r>
              <a:rPr lang="en-GB" sz="1100" b="1">
                <a:solidFill>
                  <a:schemeClr val="accent1"/>
                </a:solidFill>
              </a:rPr>
              <a:t>2 Knowing what’s normal (including </a:t>
            </a:r>
            <a:r>
              <a:rPr lang="en-GB" sz="1100" b="1" err="1">
                <a:solidFill>
                  <a:schemeClr val="accent1"/>
                </a:solidFill>
              </a:rPr>
              <a:t>EoL</a:t>
            </a:r>
            <a:r>
              <a:rPr lang="en-GB" sz="1100" b="1">
                <a:solidFill>
                  <a:schemeClr val="accent1"/>
                </a:solidFill>
              </a:rPr>
              <a:t> preferences)</a:t>
            </a:r>
          </a:p>
        </p:txBody>
      </p:sp>
      <p:sp>
        <p:nvSpPr>
          <p:cNvPr id="10" name="TextBox 9">
            <a:extLst>
              <a:ext uri="{FF2B5EF4-FFF2-40B4-BE49-F238E27FC236}">
                <a16:creationId xmlns:a16="http://schemas.microsoft.com/office/drawing/2014/main" id="{4B09A8B0-B4C1-4518-90F2-8277F7513B40}"/>
              </a:ext>
            </a:extLst>
          </p:cNvPr>
          <p:cNvSpPr txBox="1"/>
          <p:nvPr/>
        </p:nvSpPr>
        <p:spPr>
          <a:xfrm>
            <a:off x="435888" y="6409904"/>
            <a:ext cx="2937022" cy="261610"/>
          </a:xfrm>
          <a:prstGeom prst="rect">
            <a:avLst/>
          </a:prstGeom>
          <a:noFill/>
        </p:spPr>
        <p:txBody>
          <a:bodyPr wrap="none" rtlCol="0">
            <a:spAutoFit/>
          </a:bodyPr>
          <a:lstStyle/>
          <a:p>
            <a:r>
              <a:rPr lang="en-GB" sz="1100" b="1">
                <a:solidFill>
                  <a:schemeClr val="accent1"/>
                </a:solidFill>
              </a:rPr>
              <a:t>3 Understanding how unwell they are (NEWS2)</a:t>
            </a:r>
          </a:p>
        </p:txBody>
      </p:sp>
      <p:sp>
        <p:nvSpPr>
          <p:cNvPr id="11" name="TextBox 10">
            <a:extLst>
              <a:ext uri="{FF2B5EF4-FFF2-40B4-BE49-F238E27FC236}">
                <a16:creationId xmlns:a16="http://schemas.microsoft.com/office/drawing/2014/main" id="{0676D669-D289-486A-BE23-8FC6BF986529}"/>
              </a:ext>
            </a:extLst>
          </p:cNvPr>
          <p:cNvSpPr txBox="1"/>
          <p:nvPr/>
        </p:nvSpPr>
        <p:spPr>
          <a:xfrm>
            <a:off x="3815602" y="5666247"/>
            <a:ext cx="1763624" cy="261610"/>
          </a:xfrm>
          <a:prstGeom prst="rect">
            <a:avLst/>
          </a:prstGeom>
          <a:noFill/>
        </p:spPr>
        <p:txBody>
          <a:bodyPr wrap="none" rtlCol="0">
            <a:spAutoFit/>
          </a:bodyPr>
          <a:lstStyle/>
          <a:p>
            <a:r>
              <a:rPr lang="en-GB" sz="1100" b="1">
                <a:solidFill>
                  <a:schemeClr val="accent1"/>
                </a:solidFill>
              </a:rPr>
              <a:t>4 Knowing what to do next</a:t>
            </a:r>
          </a:p>
        </p:txBody>
      </p:sp>
      <p:sp>
        <p:nvSpPr>
          <p:cNvPr id="12" name="TextBox 11">
            <a:extLst>
              <a:ext uri="{FF2B5EF4-FFF2-40B4-BE49-F238E27FC236}">
                <a16:creationId xmlns:a16="http://schemas.microsoft.com/office/drawing/2014/main" id="{2B92D093-2306-48A1-A5EA-BBE80F73F6FA}"/>
              </a:ext>
            </a:extLst>
          </p:cNvPr>
          <p:cNvSpPr txBox="1"/>
          <p:nvPr/>
        </p:nvSpPr>
        <p:spPr>
          <a:xfrm>
            <a:off x="6524317" y="6390651"/>
            <a:ext cx="2064989" cy="261610"/>
          </a:xfrm>
          <a:prstGeom prst="rect">
            <a:avLst/>
          </a:prstGeom>
          <a:noFill/>
        </p:spPr>
        <p:txBody>
          <a:bodyPr wrap="none" rtlCol="0">
            <a:spAutoFit/>
          </a:bodyPr>
          <a:lstStyle/>
          <a:p>
            <a:r>
              <a:rPr lang="en-GB" sz="1100" b="1">
                <a:solidFill>
                  <a:schemeClr val="accent1"/>
                </a:solidFill>
              </a:rPr>
              <a:t>5 Communicating your concerns</a:t>
            </a:r>
          </a:p>
        </p:txBody>
      </p:sp>
      <p:sp>
        <p:nvSpPr>
          <p:cNvPr id="13" name="Slide Number Placeholder 12">
            <a:extLst>
              <a:ext uri="{FF2B5EF4-FFF2-40B4-BE49-F238E27FC236}">
                <a16:creationId xmlns:a16="http://schemas.microsoft.com/office/drawing/2014/main" id="{4A022979-4FE5-4F74-A5A9-A8042F1D7EDF}"/>
              </a:ext>
            </a:extLst>
          </p:cNvPr>
          <p:cNvSpPr>
            <a:spLocks noGrp="1"/>
          </p:cNvSpPr>
          <p:nvPr>
            <p:ph type="sldNum" sz="quarter" idx="12"/>
          </p:nvPr>
        </p:nvSpPr>
        <p:spPr/>
        <p:txBody>
          <a:bodyPr/>
          <a:lstStyle/>
          <a:p>
            <a:fld id="{BC03EB51-2E59-4B18-BED2-D8B384E257A9}" type="slidenum">
              <a:rPr lang="en-GB" smtClean="0"/>
              <a:t>17</a:t>
            </a:fld>
            <a:endParaRPr lang="en-GB"/>
          </a:p>
        </p:txBody>
      </p:sp>
    </p:spTree>
    <p:extLst>
      <p:ext uri="{BB962C8B-B14F-4D97-AF65-F5344CB8AC3E}">
        <p14:creationId xmlns:p14="http://schemas.microsoft.com/office/powerpoint/2010/main" val="2015701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03D30C-7EA9-4822-A2D6-A34D0D50845B}"/>
              </a:ext>
            </a:extLst>
          </p:cNvPr>
          <p:cNvPicPr>
            <a:picLocks noChangeAspect="1"/>
          </p:cNvPicPr>
          <p:nvPr/>
        </p:nvPicPr>
        <p:blipFill>
          <a:blip r:embed="rId2"/>
          <a:stretch>
            <a:fillRect/>
          </a:stretch>
        </p:blipFill>
        <p:spPr>
          <a:xfrm>
            <a:off x="1309025" y="1019186"/>
            <a:ext cx="6525950" cy="1597321"/>
          </a:xfrm>
          <a:prstGeom prst="rect">
            <a:avLst/>
          </a:prstGeom>
        </p:spPr>
      </p:pic>
      <p:sp>
        <p:nvSpPr>
          <p:cNvPr id="3" name="TextBox 2">
            <a:extLst>
              <a:ext uri="{FF2B5EF4-FFF2-40B4-BE49-F238E27FC236}">
                <a16:creationId xmlns:a16="http://schemas.microsoft.com/office/drawing/2014/main" id="{79191F94-FAF4-4915-9D7A-913F40411A9F}"/>
              </a:ext>
            </a:extLst>
          </p:cNvPr>
          <p:cNvSpPr txBox="1"/>
          <p:nvPr/>
        </p:nvSpPr>
        <p:spPr>
          <a:xfrm>
            <a:off x="2088948" y="2943496"/>
            <a:ext cx="5121595" cy="461665"/>
          </a:xfrm>
          <a:prstGeom prst="rect">
            <a:avLst/>
          </a:prstGeom>
          <a:noFill/>
        </p:spPr>
        <p:txBody>
          <a:bodyPr wrap="none" rtlCol="0">
            <a:spAutoFit/>
          </a:bodyPr>
          <a:lstStyle/>
          <a:p>
            <a:r>
              <a:rPr lang="en-GB" sz="2400" b="1">
                <a:solidFill>
                  <a:schemeClr val="accent1"/>
                </a:solidFill>
              </a:rPr>
              <a:t>Soft Signs (Rollout Handbook Page 12)</a:t>
            </a:r>
          </a:p>
        </p:txBody>
      </p:sp>
      <p:pic>
        <p:nvPicPr>
          <p:cNvPr id="5" name="Picture 4">
            <a:extLst>
              <a:ext uri="{FF2B5EF4-FFF2-40B4-BE49-F238E27FC236}">
                <a16:creationId xmlns:a16="http://schemas.microsoft.com/office/drawing/2014/main" id="{975351AB-117F-4071-B1BA-A776FE3E6CA9}"/>
              </a:ext>
            </a:extLst>
          </p:cNvPr>
          <p:cNvPicPr>
            <a:picLocks noChangeAspect="1"/>
          </p:cNvPicPr>
          <p:nvPr/>
        </p:nvPicPr>
        <p:blipFill>
          <a:blip r:embed="rId3"/>
          <a:stretch>
            <a:fillRect/>
          </a:stretch>
        </p:blipFill>
        <p:spPr>
          <a:xfrm>
            <a:off x="1476583" y="3806939"/>
            <a:ext cx="3524742" cy="933580"/>
          </a:xfrm>
          <a:prstGeom prst="rect">
            <a:avLst/>
          </a:prstGeom>
        </p:spPr>
      </p:pic>
      <p:pic>
        <p:nvPicPr>
          <p:cNvPr id="6" name="Picture 5">
            <a:extLst>
              <a:ext uri="{FF2B5EF4-FFF2-40B4-BE49-F238E27FC236}">
                <a16:creationId xmlns:a16="http://schemas.microsoft.com/office/drawing/2014/main" id="{86B9EB5D-6F48-43BA-85AA-3E0D29C3A2EF}"/>
              </a:ext>
            </a:extLst>
          </p:cNvPr>
          <p:cNvPicPr>
            <a:picLocks noChangeAspect="1"/>
          </p:cNvPicPr>
          <p:nvPr/>
        </p:nvPicPr>
        <p:blipFill>
          <a:blip r:embed="rId4"/>
          <a:stretch>
            <a:fillRect/>
          </a:stretch>
        </p:blipFill>
        <p:spPr>
          <a:xfrm>
            <a:off x="1476583" y="4766683"/>
            <a:ext cx="6154009" cy="838317"/>
          </a:xfrm>
          <a:prstGeom prst="rect">
            <a:avLst/>
          </a:prstGeom>
        </p:spPr>
      </p:pic>
      <p:sp>
        <p:nvSpPr>
          <p:cNvPr id="2" name="Slide Number Placeholder 1">
            <a:extLst>
              <a:ext uri="{FF2B5EF4-FFF2-40B4-BE49-F238E27FC236}">
                <a16:creationId xmlns:a16="http://schemas.microsoft.com/office/drawing/2014/main" id="{78A4FF05-2FB3-476B-8CA7-A7095A2DDBC7}"/>
              </a:ext>
            </a:extLst>
          </p:cNvPr>
          <p:cNvSpPr>
            <a:spLocks noGrp="1"/>
          </p:cNvSpPr>
          <p:nvPr>
            <p:ph type="sldNum" sz="quarter" idx="12"/>
          </p:nvPr>
        </p:nvSpPr>
        <p:spPr/>
        <p:txBody>
          <a:bodyPr/>
          <a:lstStyle/>
          <a:p>
            <a:fld id="{BC03EB51-2E59-4B18-BED2-D8B384E257A9}" type="slidenum">
              <a:rPr lang="en-GB" smtClean="0"/>
              <a:pPr/>
              <a:t>18</a:t>
            </a:fld>
            <a:endParaRPr lang="en-GB"/>
          </a:p>
        </p:txBody>
      </p:sp>
      <p:sp>
        <p:nvSpPr>
          <p:cNvPr id="8" name="Rectangle 7">
            <a:extLst>
              <a:ext uri="{FF2B5EF4-FFF2-40B4-BE49-F238E27FC236}">
                <a16:creationId xmlns:a16="http://schemas.microsoft.com/office/drawing/2014/main" id="{44307F9D-FC5F-4CAA-AFE7-39C0A8DF37B4}"/>
              </a:ext>
            </a:extLst>
          </p:cNvPr>
          <p:cNvSpPr/>
          <p:nvPr/>
        </p:nvSpPr>
        <p:spPr>
          <a:xfrm>
            <a:off x="236866" y="6079675"/>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F844B5C-E95C-4F10-9846-4DEE29DA5CAB}"/>
              </a:ext>
            </a:extLst>
          </p:cNvPr>
          <p:cNvSpPr/>
          <p:nvPr/>
        </p:nvSpPr>
        <p:spPr>
          <a:xfrm>
            <a:off x="7583271" y="6070229"/>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0133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EC36CB-1E20-43E6-AC63-A82F5DB8F0B7}"/>
              </a:ext>
            </a:extLst>
          </p:cNvPr>
          <p:cNvSpPr>
            <a:spLocks noGrp="1"/>
          </p:cNvSpPr>
          <p:nvPr>
            <p:ph type="sldNum" sz="quarter" idx="12"/>
          </p:nvPr>
        </p:nvSpPr>
        <p:spPr/>
        <p:txBody>
          <a:bodyPr/>
          <a:lstStyle/>
          <a:p>
            <a:fld id="{BC03EB51-2E59-4B18-BED2-D8B384E257A9}" type="slidenum">
              <a:rPr lang="en-GB" smtClean="0"/>
              <a:pPr/>
              <a:t>19</a:t>
            </a:fld>
            <a:endParaRPr lang="en-GB"/>
          </a:p>
        </p:txBody>
      </p:sp>
      <p:pic>
        <p:nvPicPr>
          <p:cNvPr id="3" name="Picture 2">
            <a:extLst>
              <a:ext uri="{FF2B5EF4-FFF2-40B4-BE49-F238E27FC236}">
                <a16:creationId xmlns:a16="http://schemas.microsoft.com/office/drawing/2014/main" id="{28CD1AF7-8A54-4505-96E1-1A92015134A7}"/>
              </a:ext>
            </a:extLst>
          </p:cNvPr>
          <p:cNvPicPr>
            <a:picLocks noChangeAspect="1"/>
          </p:cNvPicPr>
          <p:nvPr/>
        </p:nvPicPr>
        <p:blipFill>
          <a:blip r:embed="rId2"/>
          <a:stretch>
            <a:fillRect/>
          </a:stretch>
        </p:blipFill>
        <p:spPr>
          <a:xfrm>
            <a:off x="4670691" y="888273"/>
            <a:ext cx="3192607" cy="4495492"/>
          </a:xfrm>
          <a:prstGeom prst="rect">
            <a:avLst/>
          </a:prstGeom>
          <a:ln>
            <a:solidFill>
              <a:schemeClr val="tx1"/>
            </a:solidFill>
          </a:ln>
        </p:spPr>
      </p:pic>
      <p:pic>
        <p:nvPicPr>
          <p:cNvPr id="4" name="Picture 3">
            <a:extLst>
              <a:ext uri="{FF2B5EF4-FFF2-40B4-BE49-F238E27FC236}">
                <a16:creationId xmlns:a16="http://schemas.microsoft.com/office/drawing/2014/main" id="{06A22C7E-D5C3-49A6-AA8B-FB591074BA40}"/>
              </a:ext>
            </a:extLst>
          </p:cNvPr>
          <p:cNvPicPr>
            <a:picLocks noChangeAspect="1"/>
          </p:cNvPicPr>
          <p:nvPr/>
        </p:nvPicPr>
        <p:blipFill>
          <a:blip r:embed="rId3"/>
          <a:stretch>
            <a:fillRect/>
          </a:stretch>
        </p:blipFill>
        <p:spPr>
          <a:xfrm>
            <a:off x="1097823" y="1280159"/>
            <a:ext cx="2625255" cy="3711721"/>
          </a:xfrm>
          <a:prstGeom prst="rect">
            <a:avLst/>
          </a:prstGeom>
          <a:ln>
            <a:solidFill>
              <a:schemeClr val="tx1"/>
            </a:solidFill>
          </a:ln>
        </p:spPr>
      </p:pic>
      <p:sp>
        <p:nvSpPr>
          <p:cNvPr id="6" name="TextBox 5">
            <a:extLst>
              <a:ext uri="{FF2B5EF4-FFF2-40B4-BE49-F238E27FC236}">
                <a16:creationId xmlns:a16="http://schemas.microsoft.com/office/drawing/2014/main" id="{ED5235BD-DFCC-414D-B362-403351015416}"/>
              </a:ext>
            </a:extLst>
          </p:cNvPr>
          <p:cNvSpPr txBox="1"/>
          <p:nvPr/>
        </p:nvSpPr>
        <p:spPr>
          <a:xfrm>
            <a:off x="252000" y="108000"/>
            <a:ext cx="3471078" cy="538609"/>
          </a:xfrm>
          <a:prstGeom prst="rect">
            <a:avLst/>
          </a:prstGeom>
          <a:noFill/>
        </p:spPr>
        <p:txBody>
          <a:bodyPr wrap="none" rtlCol="0">
            <a:spAutoFit/>
          </a:bodyPr>
          <a:lstStyle/>
          <a:p>
            <a:r>
              <a:rPr lang="en-GB" dirty="0"/>
              <a:t>Check you have the latest version…</a:t>
            </a:r>
          </a:p>
          <a:p>
            <a:r>
              <a:rPr lang="en-GB" sz="1100" dirty="0"/>
              <a:t>From: https://westhampshireccg.nhs.uk/restore2/</a:t>
            </a:r>
          </a:p>
        </p:txBody>
      </p:sp>
      <p:sp>
        <p:nvSpPr>
          <p:cNvPr id="7" name="TextBox 6">
            <a:extLst>
              <a:ext uri="{FF2B5EF4-FFF2-40B4-BE49-F238E27FC236}">
                <a16:creationId xmlns:a16="http://schemas.microsoft.com/office/drawing/2014/main" id="{4038DF03-724D-445F-AA3C-53B300A2A114}"/>
              </a:ext>
            </a:extLst>
          </p:cNvPr>
          <p:cNvSpPr txBox="1"/>
          <p:nvPr/>
        </p:nvSpPr>
        <p:spPr>
          <a:xfrm>
            <a:off x="4586238" y="5396682"/>
            <a:ext cx="3277059" cy="261610"/>
          </a:xfrm>
          <a:prstGeom prst="rect">
            <a:avLst/>
          </a:prstGeom>
          <a:noFill/>
        </p:spPr>
        <p:txBody>
          <a:bodyPr wrap="square" rtlCol="0">
            <a:spAutoFit/>
          </a:bodyPr>
          <a:lstStyle/>
          <a:p>
            <a:pPr algn="ctr"/>
            <a:r>
              <a:rPr lang="en-GB" sz="1100" dirty="0">
                <a:solidFill>
                  <a:srgbClr val="7030A0"/>
                </a:solidFill>
              </a:rPr>
              <a:t>With purple (possible Covid-19) Soft Signs</a:t>
            </a:r>
          </a:p>
        </p:txBody>
      </p:sp>
      <p:sp>
        <p:nvSpPr>
          <p:cNvPr id="8" name="Arrow: Right 7">
            <a:extLst>
              <a:ext uri="{FF2B5EF4-FFF2-40B4-BE49-F238E27FC236}">
                <a16:creationId xmlns:a16="http://schemas.microsoft.com/office/drawing/2014/main" id="{F97EFCCB-AD1F-47F6-A21E-2CE94A9B8D54}"/>
              </a:ext>
            </a:extLst>
          </p:cNvPr>
          <p:cNvSpPr/>
          <p:nvPr/>
        </p:nvSpPr>
        <p:spPr>
          <a:xfrm>
            <a:off x="3997239" y="2908663"/>
            <a:ext cx="474395" cy="256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016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6C759D-3C51-4D4D-9D53-64689F3D9EFD}"/>
              </a:ext>
            </a:extLst>
          </p:cNvPr>
          <p:cNvSpPr>
            <a:spLocks noGrp="1"/>
          </p:cNvSpPr>
          <p:nvPr>
            <p:ph type="sldNum" sz="quarter" idx="12"/>
          </p:nvPr>
        </p:nvSpPr>
        <p:spPr/>
        <p:txBody>
          <a:bodyPr/>
          <a:lstStyle/>
          <a:p>
            <a:fld id="{BC03EB51-2E59-4B18-BED2-D8B384E257A9}" type="slidenum">
              <a:rPr lang="en-GB" smtClean="0"/>
              <a:pPr/>
              <a:t>2</a:t>
            </a:fld>
            <a:endParaRPr lang="en-GB"/>
          </a:p>
        </p:txBody>
      </p:sp>
      <p:grpSp>
        <p:nvGrpSpPr>
          <p:cNvPr id="9" name="Group 8">
            <a:extLst>
              <a:ext uri="{FF2B5EF4-FFF2-40B4-BE49-F238E27FC236}">
                <a16:creationId xmlns:a16="http://schemas.microsoft.com/office/drawing/2014/main" id="{CF1FA45A-0EA1-49AB-802A-D1975DD5EBAB}"/>
              </a:ext>
            </a:extLst>
          </p:cNvPr>
          <p:cNvGrpSpPr/>
          <p:nvPr/>
        </p:nvGrpSpPr>
        <p:grpSpPr>
          <a:xfrm>
            <a:off x="236866" y="813396"/>
            <a:ext cx="8841004" cy="5983644"/>
            <a:chOff x="236866" y="813396"/>
            <a:chExt cx="8841004" cy="5983644"/>
          </a:xfrm>
        </p:grpSpPr>
        <p:sp>
          <p:nvSpPr>
            <p:cNvPr id="2" name="TextBox 1">
              <a:extLst>
                <a:ext uri="{FF2B5EF4-FFF2-40B4-BE49-F238E27FC236}">
                  <a16:creationId xmlns:a16="http://schemas.microsoft.com/office/drawing/2014/main" id="{58914C97-6D62-4C67-BE48-DAB3A56098A6}"/>
                </a:ext>
              </a:extLst>
            </p:cNvPr>
            <p:cNvSpPr txBox="1"/>
            <p:nvPr/>
          </p:nvSpPr>
          <p:spPr>
            <a:xfrm>
              <a:off x="640080" y="1453146"/>
              <a:ext cx="7863839" cy="3785652"/>
            </a:xfrm>
            <a:prstGeom prst="rect">
              <a:avLst/>
            </a:prstGeom>
            <a:noFill/>
          </p:spPr>
          <p:txBody>
            <a:bodyPr wrap="square" rtlCol="0">
              <a:spAutoFit/>
            </a:bodyPr>
            <a:lstStyle/>
            <a:p>
              <a:r>
                <a:rPr lang="en-GB" sz="1200" dirty="0"/>
                <a:t>These slides have been developed as a resource for people seeking to implement RESTORE2.</a:t>
              </a:r>
            </a:p>
            <a:p>
              <a:endParaRPr lang="en-GB" sz="1200" dirty="0"/>
            </a:p>
            <a:p>
              <a:r>
                <a:rPr lang="en-GB" sz="1200" dirty="0"/>
                <a:t>They may be used as a standalone training resource or in conjunction with the RESTORE2 “Rollout Handbook” (April 2020).</a:t>
              </a:r>
            </a:p>
            <a:p>
              <a:endParaRPr lang="en-GB" sz="1200" dirty="0"/>
            </a:p>
            <a:p>
              <a:r>
                <a:rPr lang="en-GB" sz="1200" dirty="0"/>
                <a:t>The HEE “Managing Deterioration” videos are referenced on the relevant Slides. These short 3 minute videos may be used as a teaching aid during a training session or referred to as an available resource for future use. </a:t>
              </a:r>
            </a:p>
            <a:p>
              <a:endParaRPr lang="en-GB" sz="1200" dirty="0"/>
            </a:p>
            <a:p>
              <a:r>
                <a:rPr lang="en-GB" sz="1200" b="1" dirty="0">
                  <a:solidFill>
                    <a:srgbClr val="FF0000"/>
                  </a:solidFill>
                </a:rPr>
                <a:t>Important note about the Case Studies at the end – You may want to re/move the slides with the answers on if you don’t want people seeing the answers too soon! </a:t>
              </a:r>
            </a:p>
            <a:p>
              <a:endParaRPr lang="en-GB" sz="1200" dirty="0"/>
            </a:p>
            <a:p>
              <a:r>
                <a:rPr lang="en-GB" sz="1200" dirty="0"/>
                <a:t>These slides may be adapted by presenters as long as the content of the tools themselves are not amended in any way. This includes NEWS2, RESTORE2, SBARD and any other tools referred to.</a:t>
              </a:r>
            </a:p>
            <a:p>
              <a:endParaRPr lang="en-GB" sz="1200" dirty="0"/>
            </a:p>
            <a:p>
              <a:r>
                <a:rPr lang="en-GB" sz="1200" dirty="0"/>
                <a:t>Some other Care Home resources are signposted via some relevant Wessex PSC webpages. Presenters may wish to adapt the slides to point to other sites as well as, or instead of, the Wessex PSC information.</a:t>
              </a:r>
            </a:p>
            <a:p>
              <a:endParaRPr lang="en-GB" sz="1200" dirty="0"/>
            </a:p>
            <a:p>
              <a:r>
                <a:rPr lang="en-GB" sz="1200" dirty="0"/>
                <a:t>We hope you find these resources helpful to your work. Constructive feedback is always welcome to improve our materials, comments to geoff.cooper@wessexahsn.net</a:t>
              </a:r>
            </a:p>
            <a:p>
              <a:endParaRPr lang="en-GB" sz="1200" dirty="0"/>
            </a:p>
            <a:p>
              <a:r>
                <a:rPr lang="en-GB" sz="1200" dirty="0"/>
                <a:t>Wessex PSC v5 - 18/11/2020</a:t>
              </a:r>
            </a:p>
          </p:txBody>
        </p:sp>
        <p:sp>
          <p:nvSpPr>
            <p:cNvPr id="3" name="TextBox 2">
              <a:extLst>
                <a:ext uri="{FF2B5EF4-FFF2-40B4-BE49-F238E27FC236}">
                  <a16:creationId xmlns:a16="http://schemas.microsoft.com/office/drawing/2014/main" id="{76EEF230-E2A3-40DC-A2B3-AD3CEF75B0AC}"/>
                </a:ext>
              </a:extLst>
            </p:cNvPr>
            <p:cNvSpPr txBox="1"/>
            <p:nvPr/>
          </p:nvSpPr>
          <p:spPr>
            <a:xfrm>
              <a:off x="1979302" y="813396"/>
              <a:ext cx="5185394" cy="400110"/>
            </a:xfrm>
            <a:prstGeom prst="rect">
              <a:avLst/>
            </a:prstGeom>
            <a:noFill/>
          </p:spPr>
          <p:txBody>
            <a:bodyPr wrap="none" rtlCol="0">
              <a:spAutoFit/>
            </a:bodyPr>
            <a:lstStyle/>
            <a:p>
              <a:r>
                <a:rPr lang="en-GB" sz="2000" b="1"/>
                <a:t>Information for Presenters using this slide deck</a:t>
              </a:r>
            </a:p>
          </p:txBody>
        </p:sp>
        <p:sp>
          <p:nvSpPr>
            <p:cNvPr id="6" name="Rectangle 5">
              <a:extLst>
                <a:ext uri="{FF2B5EF4-FFF2-40B4-BE49-F238E27FC236}">
                  <a16:creationId xmlns:a16="http://schemas.microsoft.com/office/drawing/2014/main" id="{693D12D9-2463-49E6-924A-C43273DEC55E}"/>
                </a:ext>
              </a:extLst>
            </p:cNvPr>
            <p:cNvSpPr/>
            <p:nvPr/>
          </p:nvSpPr>
          <p:spPr>
            <a:xfrm>
              <a:off x="236866" y="6079675"/>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6784C71-57CA-4AA5-B2A8-EE15E9C35A0B}"/>
                </a:ext>
              </a:extLst>
            </p:cNvPr>
            <p:cNvSpPr/>
            <p:nvPr/>
          </p:nvSpPr>
          <p:spPr>
            <a:xfrm>
              <a:off x="7583271" y="6070229"/>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close up of a logo&#10;&#10;Description automatically generated">
              <a:extLst>
                <a:ext uri="{FF2B5EF4-FFF2-40B4-BE49-F238E27FC236}">
                  <a16:creationId xmlns:a16="http://schemas.microsoft.com/office/drawing/2014/main" id="{87620BFD-C8A9-4650-BFED-401E1E231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0053" y="6044839"/>
              <a:ext cx="1358726" cy="690500"/>
            </a:xfrm>
            <a:prstGeom prst="rect">
              <a:avLst/>
            </a:prstGeom>
          </p:spPr>
        </p:pic>
      </p:grpSp>
    </p:spTree>
    <p:extLst>
      <p:ext uri="{BB962C8B-B14F-4D97-AF65-F5344CB8AC3E}">
        <p14:creationId xmlns:p14="http://schemas.microsoft.com/office/powerpoint/2010/main" val="2867196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157300-59EB-4F52-AA31-615EA2CEDB8B}"/>
              </a:ext>
            </a:extLst>
          </p:cNvPr>
          <p:cNvPicPr>
            <a:picLocks noChangeAspect="1"/>
          </p:cNvPicPr>
          <p:nvPr/>
        </p:nvPicPr>
        <p:blipFill>
          <a:blip r:embed="rId2"/>
          <a:stretch>
            <a:fillRect/>
          </a:stretch>
        </p:blipFill>
        <p:spPr>
          <a:xfrm>
            <a:off x="90206" y="501316"/>
            <a:ext cx="4655965" cy="5878893"/>
          </a:xfrm>
          <a:prstGeom prst="rect">
            <a:avLst/>
          </a:prstGeom>
        </p:spPr>
      </p:pic>
      <p:pic>
        <p:nvPicPr>
          <p:cNvPr id="3" name="Picture 2">
            <a:extLst>
              <a:ext uri="{FF2B5EF4-FFF2-40B4-BE49-F238E27FC236}">
                <a16:creationId xmlns:a16="http://schemas.microsoft.com/office/drawing/2014/main" id="{646C6758-536E-4DBA-8B15-52CD8862FEB3}"/>
              </a:ext>
            </a:extLst>
          </p:cNvPr>
          <p:cNvPicPr>
            <a:picLocks noChangeAspect="1"/>
          </p:cNvPicPr>
          <p:nvPr/>
        </p:nvPicPr>
        <p:blipFill>
          <a:blip r:embed="rId3"/>
          <a:stretch>
            <a:fillRect/>
          </a:stretch>
        </p:blipFill>
        <p:spPr>
          <a:xfrm>
            <a:off x="4450593" y="757648"/>
            <a:ext cx="4519726" cy="5803655"/>
          </a:xfrm>
          <a:prstGeom prst="rect">
            <a:avLst/>
          </a:prstGeom>
        </p:spPr>
      </p:pic>
      <p:cxnSp>
        <p:nvCxnSpPr>
          <p:cNvPr id="4" name="Straight Connector 3">
            <a:extLst>
              <a:ext uri="{FF2B5EF4-FFF2-40B4-BE49-F238E27FC236}">
                <a16:creationId xmlns:a16="http://schemas.microsoft.com/office/drawing/2014/main" id="{D34349CD-A4E1-450F-8955-15DB928049CE}"/>
              </a:ext>
            </a:extLst>
          </p:cNvPr>
          <p:cNvCxnSpPr/>
          <p:nvPr/>
        </p:nvCxnSpPr>
        <p:spPr>
          <a:xfrm>
            <a:off x="4572000" y="644434"/>
            <a:ext cx="0" cy="5604426"/>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0BDE8-4F26-49DB-96A4-B8F858B7C02D}"/>
              </a:ext>
            </a:extLst>
          </p:cNvPr>
          <p:cNvSpPr>
            <a:spLocks noGrp="1"/>
          </p:cNvSpPr>
          <p:nvPr>
            <p:ph type="sldNum" sz="quarter" idx="12"/>
          </p:nvPr>
        </p:nvSpPr>
        <p:spPr/>
        <p:txBody>
          <a:bodyPr/>
          <a:lstStyle/>
          <a:p>
            <a:fld id="{BC03EB51-2E59-4B18-BED2-D8B384E257A9}" type="slidenum">
              <a:rPr lang="en-GB" smtClean="0"/>
              <a:pPr/>
              <a:t>20</a:t>
            </a:fld>
            <a:endParaRPr lang="en-GB"/>
          </a:p>
        </p:txBody>
      </p:sp>
    </p:spTree>
    <p:extLst>
      <p:ext uri="{BB962C8B-B14F-4D97-AF65-F5344CB8AC3E}">
        <p14:creationId xmlns:p14="http://schemas.microsoft.com/office/powerpoint/2010/main" val="411038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308F48-302C-43DE-8ADC-E655C1AE68F1}"/>
              </a:ext>
            </a:extLst>
          </p:cNvPr>
          <p:cNvPicPr>
            <a:picLocks noChangeAspect="1"/>
          </p:cNvPicPr>
          <p:nvPr/>
        </p:nvPicPr>
        <p:blipFill>
          <a:blip r:embed="rId2"/>
          <a:stretch>
            <a:fillRect/>
          </a:stretch>
        </p:blipFill>
        <p:spPr>
          <a:xfrm>
            <a:off x="1916606" y="380039"/>
            <a:ext cx="5258534" cy="5906324"/>
          </a:xfrm>
          <a:prstGeom prst="rect">
            <a:avLst/>
          </a:prstGeom>
        </p:spPr>
      </p:pic>
      <p:sp>
        <p:nvSpPr>
          <p:cNvPr id="3" name="Slide Number Placeholder 2">
            <a:extLst>
              <a:ext uri="{FF2B5EF4-FFF2-40B4-BE49-F238E27FC236}">
                <a16:creationId xmlns:a16="http://schemas.microsoft.com/office/drawing/2014/main" id="{4F52822E-43F3-4B71-AF75-3BBAF36564C1}"/>
              </a:ext>
            </a:extLst>
          </p:cNvPr>
          <p:cNvSpPr>
            <a:spLocks noGrp="1"/>
          </p:cNvSpPr>
          <p:nvPr>
            <p:ph type="sldNum" sz="quarter" idx="12"/>
          </p:nvPr>
        </p:nvSpPr>
        <p:spPr/>
        <p:txBody>
          <a:bodyPr/>
          <a:lstStyle/>
          <a:p>
            <a:fld id="{BC03EB51-2E59-4B18-BED2-D8B384E257A9}" type="slidenum">
              <a:rPr lang="en-GB" smtClean="0"/>
              <a:pPr/>
              <a:t>21</a:t>
            </a:fld>
            <a:endParaRPr lang="en-GB"/>
          </a:p>
        </p:txBody>
      </p:sp>
    </p:spTree>
    <p:extLst>
      <p:ext uri="{BB962C8B-B14F-4D97-AF65-F5344CB8AC3E}">
        <p14:creationId xmlns:p14="http://schemas.microsoft.com/office/powerpoint/2010/main" val="3238619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74F230-3449-43EF-B7D4-E30237EE6A3C}"/>
              </a:ext>
            </a:extLst>
          </p:cNvPr>
          <p:cNvPicPr>
            <a:picLocks noChangeAspect="1"/>
          </p:cNvPicPr>
          <p:nvPr/>
        </p:nvPicPr>
        <p:blipFill>
          <a:blip r:embed="rId2"/>
          <a:stretch>
            <a:fillRect/>
          </a:stretch>
        </p:blipFill>
        <p:spPr>
          <a:xfrm>
            <a:off x="1130915" y="375299"/>
            <a:ext cx="4738663" cy="6337650"/>
          </a:xfrm>
          <a:prstGeom prst="rect">
            <a:avLst/>
          </a:prstGeom>
        </p:spPr>
      </p:pic>
      <p:sp>
        <p:nvSpPr>
          <p:cNvPr id="3" name="Slide Number Placeholder 2">
            <a:extLst>
              <a:ext uri="{FF2B5EF4-FFF2-40B4-BE49-F238E27FC236}">
                <a16:creationId xmlns:a16="http://schemas.microsoft.com/office/drawing/2014/main" id="{79A5A774-750B-444B-A64C-C6803B003F96}"/>
              </a:ext>
            </a:extLst>
          </p:cNvPr>
          <p:cNvSpPr>
            <a:spLocks noGrp="1"/>
          </p:cNvSpPr>
          <p:nvPr>
            <p:ph type="sldNum" sz="quarter" idx="12"/>
          </p:nvPr>
        </p:nvSpPr>
        <p:spPr/>
        <p:txBody>
          <a:bodyPr/>
          <a:lstStyle/>
          <a:p>
            <a:fld id="{BC03EB51-2E59-4B18-BED2-D8B384E257A9}" type="slidenum">
              <a:rPr lang="en-GB" smtClean="0"/>
              <a:pPr/>
              <a:t>22</a:t>
            </a:fld>
            <a:endParaRPr lang="en-GB"/>
          </a:p>
        </p:txBody>
      </p:sp>
    </p:spTree>
    <p:extLst>
      <p:ext uri="{BB962C8B-B14F-4D97-AF65-F5344CB8AC3E}">
        <p14:creationId xmlns:p14="http://schemas.microsoft.com/office/powerpoint/2010/main" val="399657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03D30C-7EA9-4822-A2D6-A34D0D50845B}"/>
              </a:ext>
            </a:extLst>
          </p:cNvPr>
          <p:cNvPicPr>
            <a:picLocks noChangeAspect="1"/>
          </p:cNvPicPr>
          <p:nvPr/>
        </p:nvPicPr>
        <p:blipFill>
          <a:blip r:embed="rId2"/>
          <a:stretch>
            <a:fillRect/>
          </a:stretch>
        </p:blipFill>
        <p:spPr>
          <a:xfrm>
            <a:off x="1309025" y="1019186"/>
            <a:ext cx="6525950" cy="1597321"/>
          </a:xfrm>
          <a:prstGeom prst="rect">
            <a:avLst/>
          </a:prstGeom>
        </p:spPr>
      </p:pic>
      <p:sp>
        <p:nvSpPr>
          <p:cNvPr id="3" name="TextBox 2">
            <a:extLst>
              <a:ext uri="{FF2B5EF4-FFF2-40B4-BE49-F238E27FC236}">
                <a16:creationId xmlns:a16="http://schemas.microsoft.com/office/drawing/2014/main" id="{79191F94-FAF4-4915-9D7A-913F40411A9F}"/>
              </a:ext>
            </a:extLst>
          </p:cNvPr>
          <p:cNvSpPr txBox="1"/>
          <p:nvPr/>
        </p:nvSpPr>
        <p:spPr>
          <a:xfrm>
            <a:off x="1690955" y="2926083"/>
            <a:ext cx="5762090" cy="461665"/>
          </a:xfrm>
          <a:prstGeom prst="rect">
            <a:avLst/>
          </a:prstGeom>
          <a:noFill/>
        </p:spPr>
        <p:txBody>
          <a:bodyPr wrap="none" rtlCol="0">
            <a:spAutoFit/>
          </a:bodyPr>
          <a:lstStyle/>
          <a:p>
            <a:r>
              <a:rPr lang="en-GB" sz="2400" b="1">
                <a:solidFill>
                  <a:schemeClr val="accent1"/>
                </a:solidFill>
              </a:rPr>
              <a:t>What’s normal (Rollout Handbook Page 16)</a:t>
            </a:r>
          </a:p>
        </p:txBody>
      </p:sp>
      <p:pic>
        <p:nvPicPr>
          <p:cNvPr id="5" name="Picture 4">
            <a:extLst>
              <a:ext uri="{FF2B5EF4-FFF2-40B4-BE49-F238E27FC236}">
                <a16:creationId xmlns:a16="http://schemas.microsoft.com/office/drawing/2014/main" id="{775CF868-5100-4B1C-9DD1-11526E8F04B3}"/>
              </a:ext>
            </a:extLst>
          </p:cNvPr>
          <p:cNvPicPr>
            <a:picLocks noChangeAspect="1"/>
          </p:cNvPicPr>
          <p:nvPr/>
        </p:nvPicPr>
        <p:blipFill>
          <a:blip r:embed="rId3"/>
          <a:stretch>
            <a:fillRect/>
          </a:stretch>
        </p:blipFill>
        <p:spPr>
          <a:xfrm>
            <a:off x="1476583" y="3806939"/>
            <a:ext cx="3524742" cy="933580"/>
          </a:xfrm>
          <a:prstGeom prst="rect">
            <a:avLst/>
          </a:prstGeom>
        </p:spPr>
      </p:pic>
      <p:pic>
        <p:nvPicPr>
          <p:cNvPr id="6" name="Picture 5">
            <a:extLst>
              <a:ext uri="{FF2B5EF4-FFF2-40B4-BE49-F238E27FC236}">
                <a16:creationId xmlns:a16="http://schemas.microsoft.com/office/drawing/2014/main" id="{1F9C8D35-2C09-46A1-A2D7-77537F8C196E}"/>
              </a:ext>
            </a:extLst>
          </p:cNvPr>
          <p:cNvPicPr>
            <a:picLocks noChangeAspect="1"/>
          </p:cNvPicPr>
          <p:nvPr/>
        </p:nvPicPr>
        <p:blipFill>
          <a:blip r:embed="rId4"/>
          <a:stretch>
            <a:fillRect/>
          </a:stretch>
        </p:blipFill>
        <p:spPr>
          <a:xfrm>
            <a:off x="1476583" y="4766683"/>
            <a:ext cx="6154009" cy="838317"/>
          </a:xfrm>
          <a:prstGeom prst="rect">
            <a:avLst/>
          </a:prstGeom>
        </p:spPr>
      </p:pic>
      <p:sp>
        <p:nvSpPr>
          <p:cNvPr id="2" name="Slide Number Placeholder 1">
            <a:extLst>
              <a:ext uri="{FF2B5EF4-FFF2-40B4-BE49-F238E27FC236}">
                <a16:creationId xmlns:a16="http://schemas.microsoft.com/office/drawing/2014/main" id="{A4E7A634-62AB-4FB8-8263-82DFFCAB81E0}"/>
              </a:ext>
            </a:extLst>
          </p:cNvPr>
          <p:cNvSpPr>
            <a:spLocks noGrp="1"/>
          </p:cNvSpPr>
          <p:nvPr>
            <p:ph type="sldNum" sz="quarter" idx="12"/>
          </p:nvPr>
        </p:nvSpPr>
        <p:spPr/>
        <p:txBody>
          <a:bodyPr/>
          <a:lstStyle/>
          <a:p>
            <a:fld id="{BC03EB51-2E59-4B18-BED2-D8B384E257A9}" type="slidenum">
              <a:rPr lang="en-GB" smtClean="0"/>
              <a:pPr/>
              <a:t>23</a:t>
            </a:fld>
            <a:endParaRPr lang="en-GB"/>
          </a:p>
        </p:txBody>
      </p:sp>
      <p:sp>
        <p:nvSpPr>
          <p:cNvPr id="8" name="Rectangle 7">
            <a:extLst>
              <a:ext uri="{FF2B5EF4-FFF2-40B4-BE49-F238E27FC236}">
                <a16:creationId xmlns:a16="http://schemas.microsoft.com/office/drawing/2014/main" id="{F1DFC958-6C61-44D0-92C3-5274896939FE}"/>
              </a:ext>
            </a:extLst>
          </p:cNvPr>
          <p:cNvSpPr/>
          <p:nvPr/>
        </p:nvSpPr>
        <p:spPr>
          <a:xfrm>
            <a:off x="236866" y="6079675"/>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16A39BA-B47E-4A5C-B854-05EAF43BEE15}"/>
              </a:ext>
            </a:extLst>
          </p:cNvPr>
          <p:cNvSpPr/>
          <p:nvPr/>
        </p:nvSpPr>
        <p:spPr>
          <a:xfrm>
            <a:off x="7583271" y="6070229"/>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2466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DA7E61-83EC-4957-A690-3273FA216B3E}"/>
              </a:ext>
            </a:extLst>
          </p:cNvPr>
          <p:cNvPicPr>
            <a:picLocks noChangeAspect="1"/>
          </p:cNvPicPr>
          <p:nvPr/>
        </p:nvPicPr>
        <p:blipFill>
          <a:blip r:embed="rId2"/>
          <a:stretch>
            <a:fillRect/>
          </a:stretch>
        </p:blipFill>
        <p:spPr>
          <a:xfrm>
            <a:off x="923108" y="505096"/>
            <a:ext cx="4963885" cy="5688662"/>
          </a:xfrm>
          <a:prstGeom prst="rect">
            <a:avLst/>
          </a:prstGeom>
        </p:spPr>
      </p:pic>
      <p:sp>
        <p:nvSpPr>
          <p:cNvPr id="2" name="Slide Number Placeholder 1">
            <a:extLst>
              <a:ext uri="{FF2B5EF4-FFF2-40B4-BE49-F238E27FC236}">
                <a16:creationId xmlns:a16="http://schemas.microsoft.com/office/drawing/2014/main" id="{72A570C1-B4D0-4CF5-B3DA-FA9458CB2130}"/>
              </a:ext>
            </a:extLst>
          </p:cNvPr>
          <p:cNvSpPr>
            <a:spLocks noGrp="1"/>
          </p:cNvSpPr>
          <p:nvPr>
            <p:ph type="sldNum" sz="quarter" idx="12"/>
          </p:nvPr>
        </p:nvSpPr>
        <p:spPr/>
        <p:txBody>
          <a:bodyPr/>
          <a:lstStyle/>
          <a:p>
            <a:fld id="{BC03EB51-2E59-4B18-BED2-D8B384E257A9}" type="slidenum">
              <a:rPr lang="en-GB" smtClean="0"/>
              <a:pPr/>
              <a:t>24</a:t>
            </a:fld>
            <a:endParaRPr lang="en-GB"/>
          </a:p>
        </p:txBody>
      </p:sp>
    </p:spTree>
    <p:extLst>
      <p:ext uri="{BB962C8B-B14F-4D97-AF65-F5344CB8AC3E}">
        <p14:creationId xmlns:p14="http://schemas.microsoft.com/office/powerpoint/2010/main" val="4245801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8171E1-6C8F-4C57-B255-DB08FBCBF8B1}"/>
              </a:ext>
            </a:extLst>
          </p:cNvPr>
          <p:cNvSpPr>
            <a:spLocks noGrp="1"/>
          </p:cNvSpPr>
          <p:nvPr>
            <p:ph type="sldNum" sz="quarter" idx="12"/>
          </p:nvPr>
        </p:nvSpPr>
        <p:spPr/>
        <p:txBody>
          <a:bodyPr/>
          <a:lstStyle/>
          <a:p>
            <a:fld id="{BC03EB51-2E59-4B18-BED2-D8B384E257A9}" type="slidenum">
              <a:rPr lang="en-GB" smtClean="0"/>
              <a:pPr/>
              <a:t>25</a:t>
            </a:fld>
            <a:endParaRPr lang="en-GB"/>
          </a:p>
        </p:txBody>
      </p:sp>
      <p:pic>
        <p:nvPicPr>
          <p:cNvPr id="3" name="Picture 2">
            <a:extLst>
              <a:ext uri="{FF2B5EF4-FFF2-40B4-BE49-F238E27FC236}">
                <a16:creationId xmlns:a16="http://schemas.microsoft.com/office/drawing/2014/main" id="{F71B964C-340B-406D-8B57-C6865FCE5745}"/>
              </a:ext>
            </a:extLst>
          </p:cNvPr>
          <p:cNvPicPr>
            <a:picLocks noChangeAspect="1"/>
          </p:cNvPicPr>
          <p:nvPr/>
        </p:nvPicPr>
        <p:blipFill>
          <a:blip r:embed="rId2"/>
          <a:stretch>
            <a:fillRect/>
          </a:stretch>
        </p:blipFill>
        <p:spPr>
          <a:xfrm>
            <a:off x="1278678" y="607324"/>
            <a:ext cx="6586644" cy="5643351"/>
          </a:xfrm>
          <a:prstGeom prst="rect">
            <a:avLst/>
          </a:prstGeom>
        </p:spPr>
      </p:pic>
    </p:spTree>
    <p:extLst>
      <p:ext uri="{BB962C8B-B14F-4D97-AF65-F5344CB8AC3E}">
        <p14:creationId xmlns:p14="http://schemas.microsoft.com/office/powerpoint/2010/main" val="2675211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E12B88-DDB2-48F0-91DF-54162C76A20A}"/>
              </a:ext>
            </a:extLst>
          </p:cNvPr>
          <p:cNvSpPr>
            <a:spLocks noGrp="1"/>
          </p:cNvSpPr>
          <p:nvPr>
            <p:ph type="sldNum" sz="quarter" idx="12"/>
          </p:nvPr>
        </p:nvSpPr>
        <p:spPr/>
        <p:txBody>
          <a:bodyPr/>
          <a:lstStyle/>
          <a:p>
            <a:fld id="{BC03EB51-2E59-4B18-BED2-D8B384E257A9}" type="slidenum">
              <a:rPr lang="en-GB" smtClean="0"/>
              <a:pPr/>
              <a:t>26</a:t>
            </a:fld>
            <a:endParaRPr lang="en-GB"/>
          </a:p>
        </p:txBody>
      </p:sp>
      <p:pic>
        <p:nvPicPr>
          <p:cNvPr id="3" name="Picture 2">
            <a:extLst>
              <a:ext uri="{FF2B5EF4-FFF2-40B4-BE49-F238E27FC236}">
                <a16:creationId xmlns:a16="http://schemas.microsoft.com/office/drawing/2014/main" id="{4E911CAE-F25A-46ED-A551-8B87E0689F3D}"/>
              </a:ext>
            </a:extLst>
          </p:cNvPr>
          <p:cNvPicPr>
            <a:picLocks noChangeAspect="1"/>
          </p:cNvPicPr>
          <p:nvPr/>
        </p:nvPicPr>
        <p:blipFill>
          <a:blip r:embed="rId2"/>
          <a:stretch>
            <a:fillRect/>
          </a:stretch>
        </p:blipFill>
        <p:spPr>
          <a:xfrm>
            <a:off x="142477" y="864495"/>
            <a:ext cx="8859046" cy="3385287"/>
          </a:xfrm>
          <a:prstGeom prst="rect">
            <a:avLst/>
          </a:prstGeom>
        </p:spPr>
      </p:pic>
      <p:pic>
        <p:nvPicPr>
          <p:cNvPr id="4" name="Picture 3">
            <a:extLst>
              <a:ext uri="{FF2B5EF4-FFF2-40B4-BE49-F238E27FC236}">
                <a16:creationId xmlns:a16="http://schemas.microsoft.com/office/drawing/2014/main" id="{8A807358-0D66-46E8-BF33-D5C326570F49}"/>
              </a:ext>
            </a:extLst>
          </p:cNvPr>
          <p:cNvPicPr>
            <a:picLocks noChangeAspect="1"/>
          </p:cNvPicPr>
          <p:nvPr/>
        </p:nvPicPr>
        <p:blipFill>
          <a:blip r:embed="rId3"/>
          <a:stretch>
            <a:fillRect/>
          </a:stretch>
        </p:blipFill>
        <p:spPr>
          <a:xfrm>
            <a:off x="1898989" y="4492609"/>
            <a:ext cx="4953691" cy="885949"/>
          </a:xfrm>
          <a:prstGeom prst="rect">
            <a:avLst/>
          </a:prstGeom>
        </p:spPr>
      </p:pic>
    </p:spTree>
    <p:extLst>
      <p:ext uri="{BB962C8B-B14F-4D97-AF65-F5344CB8AC3E}">
        <p14:creationId xmlns:p14="http://schemas.microsoft.com/office/powerpoint/2010/main" val="136763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B6B3E0-C42E-4C53-B5EB-BED22B49DD0F}"/>
              </a:ext>
            </a:extLst>
          </p:cNvPr>
          <p:cNvSpPr>
            <a:spLocks noGrp="1"/>
          </p:cNvSpPr>
          <p:nvPr>
            <p:ph type="sldNum" sz="quarter" idx="12"/>
          </p:nvPr>
        </p:nvSpPr>
        <p:spPr/>
        <p:txBody>
          <a:bodyPr/>
          <a:lstStyle/>
          <a:p>
            <a:fld id="{BC03EB51-2E59-4B18-BED2-D8B384E257A9}" type="slidenum">
              <a:rPr lang="en-GB" smtClean="0"/>
              <a:pPr/>
              <a:t>27</a:t>
            </a:fld>
            <a:endParaRPr lang="en-GB"/>
          </a:p>
        </p:txBody>
      </p:sp>
      <p:sp>
        <p:nvSpPr>
          <p:cNvPr id="6" name="TextBox 5">
            <a:extLst>
              <a:ext uri="{FF2B5EF4-FFF2-40B4-BE49-F238E27FC236}">
                <a16:creationId xmlns:a16="http://schemas.microsoft.com/office/drawing/2014/main" id="{FAC3A374-58BB-44A7-B056-807FD0957A47}"/>
              </a:ext>
            </a:extLst>
          </p:cNvPr>
          <p:cNvSpPr txBox="1"/>
          <p:nvPr/>
        </p:nvSpPr>
        <p:spPr>
          <a:xfrm>
            <a:off x="829489" y="936100"/>
            <a:ext cx="7485019" cy="4585871"/>
          </a:xfrm>
          <a:prstGeom prst="rect">
            <a:avLst/>
          </a:prstGeom>
          <a:noFill/>
        </p:spPr>
        <p:txBody>
          <a:bodyPr wrap="square">
            <a:spAutoFit/>
          </a:bodyPr>
          <a:lstStyle/>
          <a:p>
            <a:r>
              <a:rPr lang="en-US" sz="1600" b="1">
                <a:solidFill>
                  <a:schemeClr val="accent1">
                    <a:lumMod val="75000"/>
                  </a:schemeClr>
                </a:solidFill>
              </a:rPr>
              <a:t>Treatment Escalation Plans and Resuscitation </a:t>
            </a:r>
          </a:p>
          <a:p>
            <a:endParaRPr lang="en-US" sz="1600"/>
          </a:p>
          <a:p>
            <a:pPr>
              <a:spcAft>
                <a:spcPts val="1200"/>
              </a:spcAft>
            </a:pPr>
            <a:r>
              <a:rPr lang="en-US" sz="1400"/>
              <a:t>Knowing your resident will help you to support them to live well but also to think about what they would like to happen if they become unwell...</a:t>
            </a:r>
          </a:p>
          <a:p>
            <a:pPr>
              <a:spcAft>
                <a:spcPts val="1200"/>
              </a:spcAft>
            </a:pPr>
            <a:endParaRPr lang="en-US" sz="1400"/>
          </a:p>
          <a:p>
            <a:pPr>
              <a:spcAft>
                <a:spcPts val="1200"/>
              </a:spcAft>
            </a:pPr>
            <a:r>
              <a:rPr lang="en-US" sz="1400"/>
              <a:t>When a resident you are caring for becomes unwell, there are different options for looking after them. If possible and safe, most residents would prefer to be treated in their own home. For some residents it will be appropriate to call the GP or 999 to arrange admission into hospital. </a:t>
            </a:r>
          </a:p>
          <a:p>
            <a:pPr>
              <a:spcAft>
                <a:spcPts val="1200"/>
              </a:spcAft>
            </a:pPr>
            <a:r>
              <a:rPr lang="en-US" sz="1400"/>
              <a:t>For some people, going into hospital is not appropriate or in their best interests. This can be for a number of reasons. Often, people who know they are approaching the end of their life may have decided that they want to die in their home and not in hospital if possible. </a:t>
            </a:r>
          </a:p>
          <a:p>
            <a:pPr>
              <a:spcAft>
                <a:spcPts val="1200"/>
              </a:spcAft>
            </a:pPr>
            <a:r>
              <a:rPr lang="en-US" sz="1400"/>
              <a:t>For others, perhaps where a specific illness or event has happened (for example a serious stroke) they may have previously expressed a wish to be looked after by people that know them in a way that maintains their dignity. </a:t>
            </a:r>
          </a:p>
          <a:p>
            <a:pPr>
              <a:spcAft>
                <a:spcPts val="1200"/>
              </a:spcAft>
            </a:pPr>
            <a:r>
              <a:rPr lang="en-US" sz="1400"/>
              <a:t>There are helpful documents available that support residents to have a say in their care prior to when they become unwell. These include Treatment Escalation Plans (TEPS) and Do Not Attempt Cardiopulmonary Resuscitation (DNACPR) documents.</a:t>
            </a:r>
            <a:endParaRPr lang="en-GB" sz="1400"/>
          </a:p>
        </p:txBody>
      </p:sp>
    </p:spTree>
    <p:extLst>
      <p:ext uri="{BB962C8B-B14F-4D97-AF65-F5344CB8AC3E}">
        <p14:creationId xmlns:p14="http://schemas.microsoft.com/office/powerpoint/2010/main" val="1839490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7CAFF3-AA35-46D2-90B7-4A1A381917BF}"/>
              </a:ext>
            </a:extLst>
          </p:cNvPr>
          <p:cNvSpPr>
            <a:spLocks noGrp="1"/>
          </p:cNvSpPr>
          <p:nvPr>
            <p:ph type="sldNum" sz="quarter" idx="12"/>
          </p:nvPr>
        </p:nvSpPr>
        <p:spPr/>
        <p:txBody>
          <a:bodyPr/>
          <a:lstStyle/>
          <a:p>
            <a:fld id="{BC03EB51-2E59-4B18-BED2-D8B384E257A9}" type="slidenum">
              <a:rPr lang="en-GB" smtClean="0"/>
              <a:pPr/>
              <a:t>28</a:t>
            </a:fld>
            <a:endParaRPr lang="en-GB"/>
          </a:p>
        </p:txBody>
      </p:sp>
      <p:sp>
        <p:nvSpPr>
          <p:cNvPr id="4" name="TextBox 3">
            <a:extLst>
              <a:ext uri="{FF2B5EF4-FFF2-40B4-BE49-F238E27FC236}">
                <a16:creationId xmlns:a16="http://schemas.microsoft.com/office/drawing/2014/main" id="{22B047D9-6BBC-4B74-A756-CEE682EDD04B}"/>
              </a:ext>
            </a:extLst>
          </p:cNvPr>
          <p:cNvSpPr txBox="1"/>
          <p:nvPr/>
        </p:nvSpPr>
        <p:spPr>
          <a:xfrm>
            <a:off x="748937" y="772283"/>
            <a:ext cx="7794172" cy="4431983"/>
          </a:xfrm>
          <a:prstGeom prst="rect">
            <a:avLst/>
          </a:prstGeom>
          <a:noFill/>
        </p:spPr>
        <p:txBody>
          <a:bodyPr wrap="square">
            <a:spAutoFit/>
          </a:bodyPr>
          <a:lstStyle/>
          <a:p>
            <a:r>
              <a:rPr lang="en-US" sz="1600" b="1">
                <a:solidFill>
                  <a:schemeClr val="accent1">
                    <a:lumMod val="75000"/>
                  </a:schemeClr>
                </a:solidFill>
              </a:rPr>
              <a:t>Treatment Escalation Plans </a:t>
            </a:r>
          </a:p>
          <a:p>
            <a:endParaRPr lang="en-US" sz="1600"/>
          </a:p>
          <a:p>
            <a:pPr>
              <a:spcAft>
                <a:spcPts val="1200"/>
              </a:spcAft>
            </a:pPr>
            <a:r>
              <a:rPr lang="en-US" sz="1400"/>
              <a:t>A Treatment Escalation Plan, or TEP, is a </a:t>
            </a:r>
            <a:r>
              <a:rPr lang="en-US" sz="1400" err="1"/>
              <a:t>personalised</a:t>
            </a:r>
            <a:r>
              <a:rPr lang="en-US" sz="1400"/>
              <a:t> recommendation for someone’s medical care. It is for use in an emergency situation as a reference and communicates the level of intervention or de-escalation in the resident’s clinical management. </a:t>
            </a:r>
          </a:p>
          <a:p>
            <a:pPr>
              <a:spcAft>
                <a:spcPts val="1200"/>
              </a:spcAft>
            </a:pPr>
            <a:r>
              <a:rPr lang="en-US" sz="1400"/>
              <a:t>A Treatment Escalation Plan is made with the resident and their caring team, and often with their family. It is ideally made when they are well and can say what they would want to happen. </a:t>
            </a:r>
          </a:p>
          <a:p>
            <a:pPr>
              <a:spcAft>
                <a:spcPts val="1200"/>
              </a:spcAft>
            </a:pPr>
            <a:r>
              <a:rPr lang="en-US" sz="1400"/>
              <a:t>If your resident does not have the ability (capacity) to make decisions around what they would want to happen if they became unwell, a suitably trained person should undertake a capacity assessment that is time and decision specific – for example...if you developed a chest infection and oral antibiotics were not working, would you want to go into hospital for intravenous treatment? </a:t>
            </a:r>
          </a:p>
          <a:p>
            <a:pPr>
              <a:spcAft>
                <a:spcPts val="1200"/>
              </a:spcAft>
            </a:pPr>
            <a:r>
              <a:rPr lang="en-US" sz="1400"/>
              <a:t>If the person lacks capacity to make this decision then a decision in their best interests, involving the residents GP, close family and home staff can be made and documented. </a:t>
            </a:r>
          </a:p>
          <a:p>
            <a:pPr>
              <a:spcAft>
                <a:spcPts val="1200"/>
              </a:spcAft>
            </a:pPr>
            <a:r>
              <a:rPr lang="en-US" sz="1400"/>
              <a:t>The plan should include details about where the person wishes to be cared for and what treatments they would or would not want. This can include medication, surgery, intravenous antibiotics, or help with breathing. If your resident does not have a Treatment Escalation Plan you should assume they are for full treatment and intervention.</a:t>
            </a:r>
            <a:endParaRPr lang="en-GB" sz="1400"/>
          </a:p>
        </p:txBody>
      </p:sp>
    </p:spTree>
    <p:extLst>
      <p:ext uri="{BB962C8B-B14F-4D97-AF65-F5344CB8AC3E}">
        <p14:creationId xmlns:p14="http://schemas.microsoft.com/office/powerpoint/2010/main" val="667693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7CAFF3-AA35-46D2-90B7-4A1A381917BF}"/>
              </a:ext>
            </a:extLst>
          </p:cNvPr>
          <p:cNvSpPr>
            <a:spLocks noGrp="1"/>
          </p:cNvSpPr>
          <p:nvPr>
            <p:ph type="sldNum" sz="quarter" idx="12"/>
          </p:nvPr>
        </p:nvSpPr>
        <p:spPr/>
        <p:txBody>
          <a:bodyPr/>
          <a:lstStyle/>
          <a:p>
            <a:fld id="{BC03EB51-2E59-4B18-BED2-D8B384E257A9}" type="slidenum">
              <a:rPr lang="en-GB" smtClean="0"/>
              <a:pPr/>
              <a:t>29</a:t>
            </a:fld>
            <a:endParaRPr lang="en-GB"/>
          </a:p>
        </p:txBody>
      </p:sp>
      <p:sp>
        <p:nvSpPr>
          <p:cNvPr id="4" name="TextBox 3">
            <a:extLst>
              <a:ext uri="{FF2B5EF4-FFF2-40B4-BE49-F238E27FC236}">
                <a16:creationId xmlns:a16="http://schemas.microsoft.com/office/drawing/2014/main" id="{22B047D9-6BBC-4B74-A756-CEE682EDD04B}"/>
              </a:ext>
            </a:extLst>
          </p:cNvPr>
          <p:cNvSpPr txBox="1"/>
          <p:nvPr/>
        </p:nvSpPr>
        <p:spPr>
          <a:xfrm>
            <a:off x="748937" y="772283"/>
            <a:ext cx="7794172" cy="2739211"/>
          </a:xfrm>
          <a:prstGeom prst="rect">
            <a:avLst/>
          </a:prstGeom>
          <a:noFill/>
        </p:spPr>
        <p:txBody>
          <a:bodyPr wrap="square">
            <a:spAutoFit/>
          </a:bodyPr>
          <a:lstStyle/>
          <a:p>
            <a:pPr>
              <a:spcAft>
                <a:spcPts val="1200"/>
              </a:spcAft>
            </a:pPr>
            <a:r>
              <a:rPr lang="en-US" sz="1600" b="1">
                <a:solidFill>
                  <a:schemeClr val="accent1">
                    <a:lumMod val="75000"/>
                  </a:schemeClr>
                </a:solidFill>
              </a:rPr>
              <a:t>Resuscitation</a:t>
            </a:r>
          </a:p>
          <a:p>
            <a:pPr>
              <a:spcAft>
                <a:spcPts val="1200"/>
              </a:spcAft>
            </a:pPr>
            <a:r>
              <a:rPr lang="en-US" sz="1400"/>
              <a:t>Cardiopulmonary resuscitation can involve chest compressions and defibrillation (heart shock therapy) in an attempt to restart someone’s heart. Resuscitation is more likely to be successful in someone who is ft and well, than in someone who is frail with medical problems.</a:t>
            </a:r>
          </a:p>
          <a:p>
            <a:pPr>
              <a:spcAft>
                <a:spcPts val="1200"/>
              </a:spcAft>
            </a:pPr>
            <a:r>
              <a:rPr lang="en-US" sz="1400"/>
              <a:t>Do Not Attempt Cardiopulmonary Resuscitation or DNACPR decisions may be included in a Treatment Escalation Plan or be documented separately. They advise emergency teams like the ambulance service on whether they should or should not attempt resuscitation.  </a:t>
            </a:r>
          </a:p>
          <a:p>
            <a:pPr>
              <a:spcAft>
                <a:spcPts val="1200"/>
              </a:spcAft>
            </a:pPr>
            <a:r>
              <a:rPr lang="en-US" sz="1400"/>
              <a:t>Even if a resident has a DNACPR in place, this does not mean that they cannot be treated for other conditions. For example, they may still benefit from antibiotics for an infection, or first aid for an episode of choking.</a:t>
            </a:r>
            <a:endParaRPr lang="en-GB" sz="1400"/>
          </a:p>
        </p:txBody>
      </p:sp>
    </p:spTree>
    <p:extLst>
      <p:ext uri="{BB962C8B-B14F-4D97-AF65-F5344CB8AC3E}">
        <p14:creationId xmlns:p14="http://schemas.microsoft.com/office/powerpoint/2010/main" val="3444726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03D30C-7EA9-4822-A2D6-A34D0D50845B}"/>
              </a:ext>
            </a:extLst>
          </p:cNvPr>
          <p:cNvPicPr>
            <a:picLocks noChangeAspect="1"/>
          </p:cNvPicPr>
          <p:nvPr/>
        </p:nvPicPr>
        <p:blipFill>
          <a:blip r:embed="rId2"/>
          <a:stretch>
            <a:fillRect/>
          </a:stretch>
        </p:blipFill>
        <p:spPr>
          <a:xfrm>
            <a:off x="1682123" y="692817"/>
            <a:ext cx="5779752" cy="1414678"/>
          </a:xfrm>
          <a:prstGeom prst="rect">
            <a:avLst/>
          </a:prstGeom>
        </p:spPr>
      </p:pic>
      <p:sp>
        <p:nvSpPr>
          <p:cNvPr id="2" name="Rectangle 1">
            <a:extLst>
              <a:ext uri="{FF2B5EF4-FFF2-40B4-BE49-F238E27FC236}">
                <a16:creationId xmlns:a16="http://schemas.microsoft.com/office/drawing/2014/main" id="{ACB74102-0F6C-4932-8BE2-9821468B4C92}"/>
              </a:ext>
            </a:extLst>
          </p:cNvPr>
          <p:cNvSpPr/>
          <p:nvPr/>
        </p:nvSpPr>
        <p:spPr>
          <a:xfrm>
            <a:off x="1423855" y="2804442"/>
            <a:ext cx="7480663" cy="1638910"/>
          </a:xfrm>
          <a:prstGeom prst="rect">
            <a:avLst/>
          </a:prstGeom>
        </p:spPr>
        <p:txBody>
          <a:bodyPr wrap="square">
            <a:spAutoFit/>
          </a:bodyPr>
          <a:lstStyle/>
          <a:p>
            <a:r>
              <a:rPr lang="en-US" sz="1050" dirty="0">
                <a:solidFill>
                  <a:srgbClr val="222222"/>
                </a:solidFill>
                <a:latin typeface="Open Sans"/>
              </a:rPr>
              <a:t>RESTORE2 the physical deterioration and escalation tool for care/nursing homes.</a:t>
            </a:r>
          </a:p>
          <a:p>
            <a:endParaRPr lang="en-US" sz="1050" dirty="0">
              <a:solidFill>
                <a:srgbClr val="222222"/>
              </a:solidFill>
              <a:latin typeface="Open Sans"/>
            </a:endParaRPr>
          </a:p>
          <a:p>
            <a:pPr>
              <a:spcAft>
                <a:spcPts val="300"/>
              </a:spcAft>
            </a:pPr>
            <a:r>
              <a:rPr lang="en-US" sz="1050" dirty="0">
                <a:solidFill>
                  <a:srgbClr val="222222"/>
                </a:solidFill>
                <a:latin typeface="Open Sans"/>
              </a:rPr>
              <a:t>It is designed to support homes and health professionals to:</a:t>
            </a:r>
          </a:p>
          <a:p>
            <a:pPr marL="171450" indent="-171450">
              <a:spcAft>
                <a:spcPts val="300"/>
              </a:spcAft>
              <a:buFont typeface="Arial" panose="020B0604020202020204" pitchFamily="34" charset="0"/>
              <a:buChar char="•"/>
            </a:pPr>
            <a:r>
              <a:rPr lang="en-US" sz="1050" dirty="0">
                <a:solidFill>
                  <a:srgbClr val="222222"/>
                </a:solidFill>
                <a:latin typeface="Open Sans"/>
              </a:rPr>
              <a:t>Recognise when a resident may be deteriorating or at risk of physical deterioration</a:t>
            </a:r>
          </a:p>
          <a:p>
            <a:pPr marL="171450" indent="-171450">
              <a:spcAft>
                <a:spcPts val="300"/>
              </a:spcAft>
              <a:buFont typeface="Arial" panose="020B0604020202020204" pitchFamily="34" charset="0"/>
              <a:buChar char="•"/>
            </a:pPr>
            <a:r>
              <a:rPr lang="en-US" sz="1050" dirty="0">
                <a:solidFill>
                  <a:srgbClr val="222222"/>
                </a:solidFill>
                <a:latin typeface="Open Sans"/>
              </a:rPr>
              <a:t>Act appropriately according to the resident’s care plan to protect and manage the resident</a:t>
            </a:r>
          </a:p>
          <a:p>
            <a:pPr marL="171450" indent="-171450">
              <a:spcAft>
                <a:spcPts val="300"/>
              </a:spcAft>
              <a:buFont typeface="Arial" panose="020B0604020202020204" pitchFamily="34" charset="0"/>
              <a:buChar char="•"/>
            </a:pPr>
            <a:r>
              <a:rPr lang="en-US" sz="1050" dirty="0">
                <a:solidFill>
                  <a:srgbClr val="222222"/>
                </a:solidFill>
                <a:latin typeface="Open Sans"/>
              </a:rPr>
              <a:t>Obtain a complete set of physical observations to inform escalation and conversations with health professionals</a:t>
            </a:r>
          </a:p>
          <a:p>
            <a:pPr marL="171450" indent="-171450">
              <a:spcAft>
                <a:spcPts val="300"/>
              </a:spcAft>
              <a:buFont typeface="Arial" panose="020B0604020202020204" pitchFamily="34" charset="0"/>
              <a:buChar char="•"/>
            </a:pPr>
            <a:r>
              <a:rPr lang="en-US" sz="1050" dirty="0">
                <a:solidFill>
                  <a:srgbClr val="222222"/>
                </a:solidFill>
                <a:latin typeface="Open Sans"/>
              </a:rPr>
              <a:t>Speak with the most appropriate health professional in a timely way to get the right support</a:t>
            </a:r>
          </a:p>
          <a:p>
            <a:pPr marL="171450" indent="-171450">
              <a:spcAft>
                <a:spcPts val="300"/>
              </a:spcAft>
              <a:buFont typeface="Arial" panose="020B0604020202020204" pitchFamily="34" charset="0"/>
              <a:buChar char="•"/>
            </a:pPr>
            <a:r>
              <a:rPr lang="en-US" sz="1050" dirty="0">
                <a:solidFill>
                  <a:srgbClr val="222222"/>
                </a:solidFill>
                <a:latin typeface="Open Sans"/>
              </a:rPr>
              <a:t>Provide a concise escalation history to health professionals to support their professional decision making.</a:t>
            </a:r>
            <a:endParaRPr lang="en-US" sz="1050" b="0" i="0" dirty="0">
              <a:solidFill>
                <a:srgbClr val="222222"/>
              </a:solidFill>
              <a:effectLst/>
              <a:latin typeface="Open Sans"/>
            </a:endParaRPr>
          </a:p>
        </p:txBody>
      </p:sp>
      <p:pic>
        <p:nvPicPr>
          <p:cNvPr id="5" name="Picture 4">
            <a:extLst>
              <a:ext uri="{FF2B5EF4-FFF2-40B4-BE49-F238E27FC236}">
                <a16:creationId xmlns:a16="http://schemas.microsoft.com/office/drawing/2014/main" id="{239948C9-B525-4325-81EB-5A346B0DAF2D}"/>
              </a:ext>
            </a:extLst>
          </p:cNvPr>
          <p:cNvPicPr>
            <a:picLocks noChangeAspect="1"/>
          </p:cNvPicPr>
          <p:nvPr/>
        </p:nvPicPr>
        <p:blipFill>
          <a:blip r:embed="rId3"/>
          <a:stretch>
            <a:fillRect/>
          </a:stretch>
        </p:blipFill>
        <p:spPr>
          <a:xfrm>
            <a:off x="2367298" y="5401555"/>
            <a:ext cx="4409404" cy="1261039"/>
          </a:xfrm>
          <a:prstGeom prst="rect">
            <a:avLst/>
          </a:prstGeom>
        </p:spPr>
      </p:pic>
      <p:sp>
        <p:nvSpPr>
          <p:cNvPr id="6" name="TextBox 5">
            <a:extLst>
              <a:ext uri="{FF2B5EF4-FFF2-40B4-BE49-F238E27FC236}">
                <a16:creationId xmlns:a16="http://schemas.microsoft.com/office/drawing/2014/main" id="{DA8EFC3F-C758-482B-BCE8-750073AF5E31}"/>
              </a:ext>
            </a:extLst>
          </p:cNvPr>
          <p:cNvSpPr txBox="1"/>
          <p:nvPr/>
        </p:nvSpPr>
        <p:spPr>
          <a:xfrm>
            <a:off x="2836587" y="2073700"/>
            <a:ext cx="3470822" cy="415498"/>
          </a:xfrm>
          <a:prstGeom prst="rect">
            <a:avLst/>
          </a:prstGeom>
          <a:noFill/>
        </p:spPr>
        <p:txBody>
          <a:bodyPr wrap="none" rtlCol="0">
            <a:spAutoFit/>
          </a:bodyPr>
          <a:lstStyle/>
          <a:p>
            <a:pPr algn="ctr"/>
            <a:r>
              <a:rPr lang="en-GB" sz="1050"/>
              <a:t>A Patient Safety Initiative co-produced by </a:t>
            </a:r>
          </a:p>
          <a:p>
            <a:pPr algn="ctr"/>
            <a:r>
              <a:rPr lang="en-GB" sz="1050"/>
              <a:t>West Hampshire CCG &amp; Wessex Patient Safety Collaborative</a:t>
            </a:r>
          </a:p>
        </p:txBody>
      </p:sp>
      <p:sp>
        <p:nvSpPr>
          <p:cNvPr id="3" name="Slide Number Placeholder 2">
            <a:extLst>
              <a:ext uri="{FF2B5EF4-FFF2-40B4-BE49-F238E27FC236}">
                <a16:creationId xmlns:a16="http://schemas.microsoft.com/office/drawing/2014/main" id="{2F863E5C-6E6A-4797-A6CE-15E3BA80C5F0}"/>
              </a:ext>
            </a:extLst>
          </p:cNvPr>
          <p:cNvSpPr>
            <a:spLocks noGrp="1"/>
          </p:cNvSpPr>
          <p:nvPr>
            <p:ph type="sldNum" sz="quarter" idx="12"/>
          </p:nvPr>
        </p:nvSpPr>
        <p:spPr/>
        <p:txBody>
          <a:bodyPr/>
          <a:lstStyle/>
          <a:p>
            <a:fld id="{BC03EB51-2E59-4B18-BED2-D8B384E257A9}" type="slidenum">
              <a:rPr lang="en-GB" smtClean="0"/>
              <a:pPr/>
              <a:t>3</a:t>
            </a:fld>
            <a:endParaRPr lang="en-GB"/>
          </a:p>
        </p:txBody>
      </p:sp>
    </p:spTree>
    <p:extLst>
      <p:ext uri="{BB962C8B-B14F-4D97-AF65-F5344CB8AC3E}">
        <p14:creationId xmlns:p14="http://schemas.microsoft.com/office/powerpoint/2010/main" val="294018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03D30C-7EA9-4822-A2D6-A34D0D50845B}"/>
              </a:ext>
            </a:extLst>
          </p:cNvPr>
          <p:cNvPicPr>
            <a:picLocks noChangeAspect="1"/>
          </p:cNvPicPr>
          <p:nvPr/>
        </p:nvPicPr>
        <p:blipFill>
          <a:blip r:embed="rId2"/>
          <a:stretch>
            <a:fillRect/>
          </a:stretch>
        </p:blipFill>
        <p:spPr>
          <a:xfrm>
            <a:off x="1309025" y="853721"/>
            <a:ext cx="6525950" cy="1597321"/>
          </a:xfrm>
          <a:prstGeom prst="rect">
            <a:avLst/>
          </a:prstGeom>
        </p:spPr>
      </p:pic>
      <p:sp>
        <p:nvSpPr>
          <p:cNvPr id="3" name="TextBox 2">
            <a:extLst>
              <a:ext uri="{FF2B5EF4-FFF2-40B4-BE49-F238E27FC236}">
                <a16:creationId xmlns:a16="http://schemas.microsoft.com/office/drawing/2014/main" id="{79191F94-FAF4-4915-9D7A-913F40411A9F}"/>
              </a:ext>
            </a:extLst>
          </p:cNvPr>
          <p:cNvSpPr txBox="1"/>
          <p:nvPr/>
        </p:nvSpPr>
        <p:spPr>
          <a:xfrm>
            <a:off x="1271705" y="2778031"/>
            <a:ext cx="6600589" cy="461665"/>
          </a:xfrm>
          <a:prstGeom prst="rect">
            <a:avLst/>
          </a:prstGeom>
          <a:noFill/>
        </p:spPr>
        <p:txBody>
          <a:bodyPr wrap="none" rtlCol="0">
            <a:spAutoFit/>
          </a:bodyPr>
          <a:lstStyle/>
          <a:p>
            <a:r>
              <a:rPr lang="en-GB" sz="2400" b="1">
                <a:solidFill>
                  <a:schemeClr val="accent1"/>
                </a:solidFill>
              </a:rPr>
              <a:t>Taking Observations (Rollout Handbook Page 19)</a:t>
            </a:r>
          </a:p>
        </p:txBody>
      </p:sp>
      <p:pic>
        <p:nvPicPr>
          <p:cNvPr id="5" name="Picture 4">
            <a:extLst>
              <a:ext uri="{FF2B5EF4-FFF2-40B4-BE49-F238E27FC236}">
                <a16:creationId xmlns:a16="http://schemas.microsoft.com/office/drawing/2014/main" id="{5E6B83E5-E34E-4C34-A826-6D2F0466053E}"/>
              </a:ext>
            </a:extLst>
          </p:cNvPr>
          <p:cNvPicPr>
            <a:picLocks noChangeAspect="1"/>
          </p:cNvPicPr>
          <p:nvPr/>
        </p:nvPicPr>
        <p:blipFill>
          <a:blip r:embed="rId3"/>
          <a:stretch>
            <a:fillRect/>
          </a:stretch>
        </p:blipFill>
        <p:spPr>
          <a:xfrm>
            <a:off x="1179467" y="3613546"/>
            <a:ext cx="3157697" cy="2036996"/>
          </a:xfrm>
          <a:prstGeom prst="rect">
            <a:avLst/>
          </a:prstGeom>
        </p:spPr>
      </p:pic>
      <p:pic>
        <p:nvPicPr>
          <p:cNvPr id="6" name="Picture 5">
            <a:extLst>
              <a:ext uri="{FF2B5EF4-FFF2-40B4-BE49-F238E27FC236}">
                <a16:creationId xmlns:a16="http://schemas.microsoft.com/office/drawing/2014/main" id="{7A18E017-21C9-4D42-921E-DB52A5C4303F}"/>
              </a:ext>
            </a:extLst>
          </p:cNvPr>
          <p:cNvPicPr>
            <a:picLocks noChangeAspect="1"/>
          </p:cNvPicPr>
          <p:nvPr/>
        </p:nvPicPr>
        <p:blipFill>
          <a:blip r:embed="rId4"/>
          <a:stretch>
            <a:fillRect/>
          </a:stretch>
        </p:blipFill>
        <p:spPr>
          <a:xfrm>
            <a:off x="4549713" y="3618934"/>
            <a:ext cx="3305714" cy="2051093"/>
          </a:xfrm>
          <a:prstGeom prst="rect">
            <a:avLst/>
          </a:prstGeom>
        </p:spPr>
      </p:pic>
      <p:pic>
        <p:nvPicPr>
          <p:cNvPr id="7" name="Picture 6">
            <a:extLst>
              <a:ext uri="{FF2B5EF4-FFF2-40B4-BE49-F238E27FC236}">
                <a16:creationId xmlns:a16="http://schemas.microsoft.com/office/drawing/2014/main" id="{4208618A-4CDD-4F0C-B5D4-A05F3A850F25}"/>
              </a:ext>
            </a:extLst>
          </p:cNvPr>
          <p:cNvPicPr>
            <a:picLocks noChangeAspect="1"/>
          </p:cNvPicPr>
          <p:nvPr/>
        </p:nvPicPr>
        <p:blipFill>
          <a:blip r:embed="rId5"/>
          <a:stretch>
            <a:fillRect/>
          </a:stretch>
        </p:blipFill>
        <p:spPr>
          <a:xfrm>
            <a:off x="2296555" y="5661318"/>
            <a:ext cx="4725059" cy="857370"/>
          </a:xfrm>
          <a:prstGeom prst="rect">
            <a:avLst/>
          </a:prstGeom>
        </p:spPr>
      </p:pic>
      <p:sp>
        <p:nvSpPr>
          <p:cNvPr id="2" name="Slide Number Placeholder 1">
            <a:extLst>
              <a:ext uri="{FF2B5EF4-FFF2-40B4-BE49-F238E27FC236}">
                <a16:creationId xmlns:a16="http://schemas.microsoft.com/office/drawing/2014/main" id="{F949FD60-B43C-4152-BF7A-F2753CD3213B}"/>
              </a:ext>
            </a:extLst>
          </p:cNvPr>
          <p:cNvSpPr>
            <a:spLocks noGrp="1"/>
          </p:cNvSpPr>
          <p:nvPr>
            <p:ph type="sldNum" sz="quarter" idx="12"/>
          </p:nvPr>
        </p:nvSpPr>
        <p:spPr/>
        <p:txBody>
          <a:bodyPr/>
          <a:lstStyle/>
          <a:p>
            <a:fld id="{BC03EB51-2E59-4B18-BED2-D8B384E257A9}" type="slidenum">
              <a:rPr lang="en-GB" smtClean="0"/>
              <a:pPr/>
              <a:t>30</a:t>
            </a:fld>
            <a:endParaRPr lang="en-GB"/>
          </a:p>
        </p:txBody>
      </p:sp>
      <p:sp>
        <p:nvSpPr>
          <p:cNvPr id="9" name="Rectangle 8">
            <a:extLst>
              <a:ext uri="{FF2B5EF4-FFF2-40B4-BE49-F238E27FC236}">
                <a16:creationId xmlns:a16="http://schemas.microsoft.com/office/drawing/2014/main" id="{D588E15A-417C-4DA8-B034-5DE4939A16F5}"/>
              </a:ext>
            </a:extLst>
          </p:cNvPr>
          <p:cNvSpPr/>
          <p:nvPr/>
        </p:nvSpPr>
        <p:spPr>
          <a:xfrm>
            <a:off x="236866" y="6079675"/>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3B7F490-FC0F-4574-B95E-4C13A025A4D7}"/>
              </a:ext>
            </a:extLst>
          </p:cNvPr>
          <p:cNvSpPr/>
          <p:nvPr/>
        </p:nvSpPr>
        <p:spPr>
          <a:xfrm>
            <a:off x="7583271" y="6070229"/>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1013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3A6243-25D4-4EC3-BC5D-D541BC6AC243}"/>
              </a:ext>
            </a:extLst>
          </p:cNvPr>
          <p:cNvPicPr>
            <a:picLocks noChangeAspect="1"/>
          </p:cNvPicPr>
          <p:nvPr/>
        </p:nvPicPr>
        <p:blipFill>
          <a:blip r:embed="rId2"/>
          <a:stretch>
            <a:fillRect/>
          </a:stretch>
        </p:blipFill>
        <p:spPr>
          <a:xfrm>
            <a:off x="218477" y="330928"/>
            <a:ext cx="4268573" cy="6004560"/>
          </a:xfrm>
          <a:prstGeom prst="rect">
            <a:avLst/>
          </a:prstGeom>
        </p:spPr>
      </p:pic>
      <p:pic>
        <p:nvPicPr>
          <p:cNvPr id="3" name="Picture 2">
            <a:extLst>
              <a:ext uri="{FF2B5EF4-FFF2-40B4-BE49-F238E27FC236}">
                <a16:creationId xmlns:a16="http://schemas.microsoft.com/office/drawing/2014/main" id="{C4E93E13-471A-484B-9BC6-596E44AE6971}"/>
              </a:ext>
            </a:extLst>
          </p:cNvPr>
          <p:cNvPicPr>
            <a:picLocks noChangeAspect="1"/>
          </p:cNvPicPr>
          <p:nvPr/>
        </p:nvPicPr>
        <p:blipFill>
          <a:blip r:embed="rId3"/>
          <a:stretch>
            <a:fillRect/>
          </a:stretch>
        </p:blipFill>
        <p:spPr>
          <a:xfrm>
            <a:off x="4604698" y="1036316"/>
            <a:ext cx="4455957" cy="5303977"/>
          </a:xfrm>
          <a:prstGeom prst="rect">
            <a:avLst/>
          </a:prstGeom>
        </p:spPr>
      </p:pic>
      <p:cxnSp>
        <p:nvCxnSpPr>
          <p:cNvPr id="4" name="Straight Connector 3">
            <a:extLst>
              <a:ext uri="{FF2B5EF4-FFF2-40B4-BE49-F238E27FC236}">
                <a16:creationId xmlns:a16="http://schemas.microsoft.com/office/drawing/2014/main" id="{8154B5D8-C007-4C16-9DF1-A95F83834E59}"/>
              </a:ext>
            </a:extLst>
          </p:cNvPr>
          <p:cNvCxnSpPr>
            <a:cxnSpLocks/>
          </p:cNvCxnSpPr>
          <p:nvPr/>
        </p:nvCxnSpPr>
        <p:spPr>
          <a:xfrm>
            <a:off x="4502328" y="644434"/>
            <a:ext cx="0" cy="5604426"/>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B4FA19F-AE58-4299-8AAF-2BBFB6FEB51C}"/>
              </a:ext>
            </a:extLst>
          </p:cNvPr>
          <p:cNvSpPr>
            <a:spLocks noGrp="1"/>
          </p:cNvSpPr>
          <p:nvPr>
            <p:ph type="sldNum" sz="quarter" idx="12"/>
          </p:nvPr>
        </p:nvSpPr>
        <p:spPr/>
        <p:txBody>
          <a:bodyPr/>
          <a:lstStyle/>
          <a:p>
            <a:fld id="{BC03EB51-2E59-4B18-BED2-D8B384E257A9}" type="slidenum">
              <a:rPr lang="en-GB" smtClean="0"/>
              <a:pPr/>
              <a:t>31</a:t>
            </a:fld>
            <a:endParaRPr lang="en-GB"/>
          </a:p>
        </p:txBody>
      </p:sp>
    </p:spTree>
    <p:extLst>
      <p:ext uri="{BB962C8B-B14F-4D97-AF65-F5344CB8AC3E}">
        <p14:creationId xmlns:p14="http://schemas.microsoft.com/office/powerpoint/2010/main" val="921555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3D377A-EA1F-4DDF-A6FF-6EF8D8DC390A}"/>
              </a:ext>
            </a:extLst>
          </p:cNvPr>
          <p:cNvPicPr>
            <a:picLocks noChangeAspect="1"/>
          </p:cNvPicPr>
          <p:nvPr/>
        </p:nvPicPr>
        <p:blipFill>
          <a:blip r:embed="rId2"/>
          <a:stretch>
            <a:fillRect/>
          </a:stretch>
        </p:blipFill>
        <p:spPr>
          <a:xfrm>
            <a:off x="700922" y="445379"/>
            <a:ext cx="5582429" cy="5601482"/>
          </a:xfrm>
          <a:prstGeom prst="rect">
            <a:avLst/>
          </a:prstGeom>
        </p:spPr>
      </p:pic>
      <p:sp>
        <p:nvSpPr>
          <p:cNvPr id="3" name="Slide Number Placeholder 2">
            <a:extLst>
              <a:ext uri="{FF2B5EF4-FFF2-40B4-BE49-F238E27FC236}">
                <a16:creationId xmlns:a16="http://schemas.microsoft.com/office/drawing/2014/main" id="{FC696669-D086-44F9-9F80-9D0B46A0A92D}"/>
              </a:ext>
            </a:extLst>
          </p:cNvPr>
          <p:cNvSpPr>
            <a:spLocks noGrp="1"/>
          </p:cNvSpPr>
          <p:nvPr>
            <p:ph type="sldNum" sz="quarter" idx="12"/>
          </p:nvPr>
        </p:nvSpPr>
        <p:spPr/>
        <p:txBody>
          <a:bodyPr/>
          <a:lstStyle/>
          <a:p>
            <a:fld id="{BC03EB51-2E59-4B18-BED2-D8B384E257A9}" type="slidenum">
              <a:rPr lang="en-GB" smtClean="0"/>
              <a:pPr/>
              <a:t>32</a:t>
            </a:fld>
            <a:endParaRPr lang="en-GB"/>
          </a:p>
        </p:txBody>
      </p:sp>
    </p:spTree>
    <p:extLst>
      <p:ext uri="{BB962C8B-B14F-4D97-AF65-F5344CB8AC3E}">
        <p14:creationId xmlns:p14="http://schemas.microsoft.com/office/powerpoint/2010/main" val="481342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226E299-B877-4D3D-9907-C14F4E2E4C18}"/>
              </a:ext>
            </a:extLst>
          </p:cNvPr>
          <p:cNvGrpSpPr/>
          <p:nvPr/>
        </p:nvGrpSpPr>
        <p:grpSpPr>
          <a:xfrm>
            <a:off x="177617" y="152397"/>
            <a:ext cx="4622057" cy="6570617"/>
            <a:chOff x="322217" y="152400"/>
            <a:chExt cx="4622057" cy="6570617"/>
          </a:xfrm>
        </p:grpSpPr>
        <p:pic>
          <p:nvPicPr>
            <p:cNvPr id="2" name="Picture 1">
              <a:extLst>
                <a:ext uri="{FF2B5EF4-FFF2-40B4-BE49-F238E27FC236}">
                  <a16:creationId xmlns:a16="http://schemas.microsoft.com/office/drawing/2014/main" id="{F28FC23C-31A1-48F4-80B3-12340AD96D34}"/>
                </a:ext>
              </a:extLst>
            </p:cNvPr>
            <p:cNvPicPr>
              <a:picLocks noChangeAspect="1"/>
            </p:cNvPicPr>
            <p:nvPr/>
          </p:nvPicPr>
          <p:blipFill>
            <a:blip r:embed="rId2"/>
            <a:stretch>
              <a:fillRect/>
            </a:stretch>
          </p:blipFill>
          <p:spPr>
            <a:xfrm>
              <a:off x="436989" y="152400"/>
              <a:ext cx="4507285" cy="6553200"/>
            </a:xfrm>
            <a:prstGeom prst="rect">
              <a:avLst/>
            </a:prstGeom>
          </p:spPr>
        </p:pic>
        <p:sp>
          <p:nvSpPr>
            <p:cNvPr id="3" name="Rectangle 2">
              <a:extLst>
                <a:ext uri="{FF2B5EF4-FFF2-40B4-BE49-F238E27FC236}">
                  <a16:creationId xmlns:a16="http://schemas.microsoft.com/office/drawing/2014/main" id="{10DBCD25-D0E9-442F-A4E4-B1E1B64E72F4}"/>
                </a:ext>
              </a:extLst>
            </p:cNvPr>
            <p:cNvSpPr/>
            <p:nvPr/>
          </p:nvSpPr>
          <p:spPr>
            <a:xfrm>
              <a:off x="322217" y="6574971"/>
              <a:ext cx="313509" cy="148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a:extLst>
              <a:ext uri="{FF2B5EF4-FFF2-40B4-BE49-F238E27FC236}">
                <a16:creationId xmlns:a16="http://schemas.microsoft.com/office/drawing/2014/main" id="{FFEA1C85-72CF-41A2-B9B2-2D1DFC21DE09}"/>
              </a:ext>
            </a:extLst>
          </p:cNvPr>
          <p:cNvPicPr>
            <a:picLocks noChangeAspect="1"/>
          </p:cNvPicPr>
          <p:nvPr/>
        </p:nvPicPr>
        <p:blipFill>
          <a:blip r:embed="rId3"/>
          <a:stretch>
            <a:fillRect/>
          </a:stretch>
        </p:blipFill>
        <p:spPr>
          <a:xfrm>
            <a:off x="5203342" y="1541418"/>
            <a:ext cx="3752772" cy="3405051"/>
          </a:xfrm>
          <a:prstGeom prst="rect">
            <a:avLst/>
          </a:prstGeom>
        </p:spPr>
      </p:pic>
      <p:cxnSp>
        <p:nvCxnSpPr>
          <p:cNvPr id="6" name="Straight Connector 5">
            <a:extLst>
              <a:ext uri="{FF2B5EF4-FFF2-40B4-BE49-F238E27FC236}">
                <a16:creationId xmlns:a16="http://schemas.microsoft.com/office/drawing/2014/main" id="{06BE2BD5-6D33-4841-91B5-0129081FAE3D}"/>
              </a:ext>
            </a:extLst>
          </p:cNvPr>
          <p:cNvCxnSpPr>
            <a:cxnSpLocks/>
          </p:cNvCxnSpPr>
          <p:nvPr/>
        </p:nvCxnSpPr>
        <p:spPr>
          <a:xfrm>
            <a:off x="4955175" y="644434"/>
            <a:ext cx="0" cy="5604426"/>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46D84843-B4F3-43DD-AB6D-C4BF59BDD8EF}"/>
              </a:ext>
            </a:extLst>
          </p:cNvPr>
          <p:cNvSpPr>
            <a:spLocks noGrp="1"/>
          </p:cNvSpPr>
          <p:nvPr>
            <p:ph type="sldNum" sz="quarter" idx="12"/>
          </p:nvPr>
        </p:nvSpPr>
        <p:spPr/>
        <p:txBody>
          <a:bodyPr/>
          <a:lstStyle/>
          <a:p>
            <a:fld id="{BC03EB51-2E59-4B18-BED2-D8B384E257A9}" type="slidenum">
              <a:rPr lang="en-GB" smtClean="0"/>
              <a:pPr/>
              <a:t>33</a:t>
            </a:fld>
            <a:endParaRPr lang="en-GB"/>
          </a:p>
        </p:txBody>
      </p:sp>
    </p:spTree>
    <p:extLst>
      <p:ext uri="{BB962C8B-B14F-4D97-AF65-F5344CB8AC3E}">
        <p14:creationId xmlns:p14="http://schemas.microsoft.com/office/powerpoint/2010/main" val="149767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1128DC-0B8E-41FE-8862-C6C23B4E993D}"/>
              </a:ext>
            </a:extLst>
          </p:cNvPr>
          <p:cNvPicPr>
            <a:picLocks noChangeAspect="1"/>
          </p:cNvPicPr>
          <p:nvPr/>
        </p:nvPicPr>
        <p:blipFill>
          <a:blip r:embed="rId2"/>
          <a:stretch>
            <a:fillRect/>
          </a:stretch>
        </p:blipFill>
        <p:spPr>
          <a:xfrm>
            <a:off x="252047" y="134983"/>
            <a:ext cx="4585398" cy="6588034"/>
          </a:xfrm>
          <a:prstGeom prst="rect">
            <a:avLst/>
          </a:prstGeom>
        </p:spPr>
      </p:pic>
      <p:pic>
        <p:nvPicPr>
          <p:cNvPr id="3" name="Picture 2">
            <a:extLst>
              <a:ext uri="{FF2B5EF4-FFF2-40B4-BE49-F238E27FC236}">
                <a16:creationId xmlns:a16="http://schemas.microsoft.com/office/drawing/2014/main" id="{8A837DF9-C53B-49E2-B17F-8CF8C0C030AB}"/>
              </a:ext>
            </a:extLst>
          </p:cNvPr>
          <p:cNvPicPr>
            <a:picLocks noChangeAspect="1"/>
          </p:cNvPicPr>
          <p:nvPr/>
        </p:nvPicPr>
        <p:blipFill>
          <a:blip r:embed="rId3"/>
          <a:stretch>
            <a:fillRect/>
          </a:stretch>
        </p:blipFill>
        <p:spPr>
          <a:xfrm>
            <a:off x="4973815" y="1402080"/>
            <a:ext cx="4081139" cy="4453479"/>
          </a:xfrm>
          <a:prstGeom prst="rect">
            <a:avLst/>
          </a:prstGeom>
        </p:spPr>
      </p:pic>
      <p:cxnSp>
        <p:nvCxnSpPr>
          <p:cNvPr id="4" name="Straight Connector 3">
            <a:extLst>
              <a:ext uri="{FF2B5EF4-FFF2-40B4-BE49-F238E27FC236}">
                <a16:creationId xmlns:a16="http://schemas.microsoft.com/office/drawing/2014/main" id="{8A62A669-7F01-4BA7-B8FB-3D83344C50B1}"/>
              </a:ext>
            </a:extLst>
          </p:cNvPr>
          <p:cNvCxnSpPr>
            <a:cxnSpLocks/>
          </p:cNvCxnSpPr>
          <p:nvPr/>
        </p:nvCxnSpPr>
        <p:spPr>
          <a:xfrm>
            <a:off x="4868085" y="644434"/>
            <a:ext cx="0" cy="5604426"/>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4A67519-7A56-49A9-9F93-205050CB671B}"/>
              </a:ext>
            </a:extLst>
          </p:cNvPr>
          <p:cNvSpPr>
            <a:spLocks noGrp="1"/>
          </p:cNvSpPr>
          <p:nvPr>
            <p:ph type="sldNum" sz="quarter" idx="12"/>
          </p:nvPr>
        </p:nvSpPr>
        <p:spPr/>
        <p:txBody>
          <a:bodyPr/>
          <a:lstStyle/>
          <a:p>
            <a:fld id="{BC03EB51-2E59-4B18-BED2-D8B384E257A9}" type="slidenum">
              <a:rPr lang="en-GB" smtClean="0"/>
              <a:pPr/>
              <a:t>34</a:t>
            </a:fld>
            <a:endParaRPr lang="en-GB"/>
          </a:p>
        </p:txBody>
      </p:sp>
    </p:spTree>
    <p:extLst>
      <p:ext uri="{BB962C8B-B14F-4D97-AF65-F5344CB8AC3E}">
        <p14:creationId xmlns:p14="http://schemas.microsoft.com/office/powerpoint/2010/main" val="278258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14C231-A911-4F06-8EA3-E22B852F18DB}"/>
              </a:ext>
            </a:extLst>
          </p:cNvPr>
          <p:cNvPicPr>
            <a:picLocks noChangeAspect="1"/>
          </p:cNvPicPr>
          <p:nvPr/>
        </p:nvPicPr>
        <p:blipFill>
          <a:blip r:embed="rId2"/>
          <a:stretch>
            <a:fillRect/>
          </a:stretch>
        </p:blipFill>
        <p:spPr>
          <a:xfrm>
            <a:off x="1010629" y="745458"/>
            <a:ext cx="5468113" cy="5001323"/>
          </a:xfrm>
          <a:prstGeom prst="rect">
            <a:avLst/>
          </a:prstGeom>
        </p:spPr>
      </p:pic>
      <p:sp>
        <p:nvSpPr>
          <p:cNvPr id="3" name="Slide Number Placeholder 2">
            <a:extLst>
              <a:ext uri="{FF2B5EF4-FFF2-40B4-BE49-F238E27FC236}">
                <a16:creationId xmlns:a16="http://schemas.microsoft.com/office/drawing/2014/main" id="{68B1DF30-738A-4CF6-B117-F68514D2BACD}"/>
              </a:ext>
            </a:extLst>
          </p:cNvPr>
          <p:cNvSpPr>
            <a:spLocks noGrp="1"/>
          </p:cNvSpPr>
          <p:nvPr>
            <p:ph type="sldNum" sz="quarter" idx="12"/>
          </p:nvPr>
        </p:nvSpPr>
        <p:spPr/>
        <p:txBody>
          <a:bodyPr/>
          <a:lstStyle/>
          <a:p>
            <a:fld id="{BC03EB51-2E59-4B18-BED2-D8B384E257A9}" type="slidenum">
              <a:rPr lang="en-GB" smtClean="0"/>
              <a:pPr/>
              <a:t>35</a:t>
            </a:fld>
            <a:endParaRPr lang="en-GB"/>
          </a:p>
        </p:txBody>
      </p:sp>
    </p:spTree>
    <p:extLst>
      <p:ext uri="{BB962C8B-B14F-4D97-AF65-F5344CB8AC3E}">
        <p14:creationId xmlns:p14="http://schemas.microsoft.com/office/powerpoint/2010/main" val="1936150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2C5846-20DA-4F1D-95FB-31B30E3E3A8E}"/>
              </a:ext>
            </a:extLst>
          </p:cNvPr>
          <p:cNvPicPr>
            <a:picLocks noChangeAspect="1"/>
          </p:cNvPicPr>
          <p:nvPr/>
        </p:nvPicPr>
        <p:blipFill>
          <a:blip r:embed="rId2"/>
          <a:stretch>
            <a:fillRect/>
          </a:stretch>
        </p:blipFill>
        <p:spPr>
          <a:xfrm>
            <a:off x="140994" y="182882"/>
            <a:ext cx="4639719" cy="6013267"/>
          </a:xfrm>
          <a:prstGeom prst="rect">
            <a:avLst/>
          </a:prstGeom>
        </p:spPr>
      </p:pic>
      <p:pic>
        <p:nvPicPr>
          <p:cNvPr id="3" name="Picture 2">
            <a:extLst>
              <a:ext uri="{FF2B5EF4-FFF2-40B4-BE49-F238E27FC236}">
                <a16:creationId xmlns:a16="http://schemas.microsoft.com/office/drawing/2014/main" id="{24A5B6D8-1F02-4D09-8F5B-9AA20709EF39}"/>
              </a:ext>
            </a:extLst>
          </p:cNvPr>
          <p:cNvPicPr>
            <a:picLocks noChangeAspect="1"/>
          </p:cNvPicPr>
          <p:nvPr/>
        </p:nvPicPr>
        <p:blipFill>
          <a:blip r:embed="rId3"/>
          <a:stretch>
            <a:fillRect/>
          </a:stretch>
        </p:blipFill>
        <p:spPr>
          <a:xfrm>
            <a:off x="5105317" y="923110"/>
            <a:ext cx="3897689" cy="5612674"/>
          </a:xfrm>
          <a:prstGeom prst="rect">
            <a:avLst/>
          </a:prstGeom>
        </p:spPr>
      </p:pic>
      <p:cxnSp>
        <p:nvCxnSpPr>
          <p:cNvPr id="4" name="Straight Connector 3">
            <a:extLst>
              <a:ext uri="{FF2B5EF4-FFF2-40B4-BE49-F238E27FC236}">
                <a16:creationId xmlns:a16="http://schemas.microsoft.com/office/drawing/2014/main" id="{9709641F-33B4-4553-A0C1-F3D98018DF4C}"/>
              </a:ext>
            </a:extLst>
          </p:cNvPr>
          <p:cNvCxnSpPr>
            <a:cxnSpLocks/>
          </p:cNvCxnSpPr>
          <p:nvPr/>
        </p:nvCxnSpPr>
        <p:spPr>
          <a:xfrm>
            <a:off x="4920339" y="644434"/>
            <a:ext cx="0" cy="5604426"/>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B6749724-F308-4E88-B814-C43549D2AF3C}"/>
              </a:ext>
            </a:extLst>
          </p:cNvPr>
          <p:cNvSpPr>
            <a:spLocks noGrp="1"/>
          </p:cNvSpPr>
          <p:nvPr>
            <p:ph type="sldNum" sz="quarter" idx="12"/>
          </p:nvPr>
        </p:nvSpPr>
        <p:spPr/>
        <p:txBody>
          <a:bodyPr/>
          <a:lstStyle/>
          <a:p>
            <a:fld id="{BC03EB51-2E59-4B18-BED2-D8B384E257A9}" type="slidenum">
              <a:rPr lang="en-GB" smtClean="0"/>
              <a:pPr/>
              <a:t>36</a:t>
            </a:fld>
            <a:endParaRPr lang="en-GB"/>
          </a:p>
        </p:txBody>
      </p:sp>
    </p:spTree>
    <p:extLst>
      <p:ext uri="{BB962C8B-B14F-4D97-AF65-F5344CB8AC3E}">
        <p14:creationId xmlns:p14="http://schemas.microsoft.com/office/powerpoint/2010/main" val="135288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C41551-6EBA-491B-816D-ED11195CAF69}"/>
              </a:ext>
            </a:extLst>
          </p:cNvPr>
          <p:cNvPicPr>
            <a:picLocks noChangeAspect="1"/>
          </p:cNvPicPr>
          <p:nvPr/>
        </p:nvPicPr>
        <p:blipFill>
          <a:blip r:embed="rId2"/>
          <a:stretch>
            <a:fillRect/>
          </a:stretch>
        </p:blipFill>
        <p:spPr>
          <a:xfrm>
            <a:off x="224250" y="207821"/>
            <a:ext cx="4138746" cy="6030108"/>
          </a:xfrm>
          <a:prstGeom prst="rect">
            <a:avLst/>
          </a:prstGeom>
        </p:spPr>
      </p:pic>
      <p:pic>
        <p:nvPicPr>
          <p:cNvPr id="3" name="Picture 2">
            <a:extLst>
              <a:ext uri="{FF2B5EF4-FFF2-40B4-BE49-F238E27FC236}">
                <a16:creationId xmlns:a16="http://schemas.microsoft.com/office/drawing/2014/main" id="{32CE5EBA-AB02-4952-87F2-584888A0F97D}"/>
              </a:ext>
            </a:extLst>
          </p:cNvPr>
          <p:cNvPicPr>
            <a:picLocks noChangeAspect="1"/>
          </p:cNvPicPr>
          <p:nvPr/>
        </p:nvPicPr>
        <p:blipFill>
          <a:blip r:embed="rId3"/>
          <a:stretch>
            <a:fillRect/>
          </a:stretch>
        </p:blipFill>
        <p:spPr>
          <a:xfrm>
            <a:off x="4754885" y="574764"/>
            <a:ext cx="4058190" cy="4730938"/>
          </a:xfrm>
          <a:prstGeom prst="rect">
            <a:avLst/>
          </a:prstGeom>
        </p:spPr>
      </p:pic>
      <p:cxnSp>
        <p:nvCxnSpPr>
          <p:cNvPr id="4" name="Straight Connector 3">
            <a:extLst>
              <a:ext uri="{FF2B5EF4-FFF2-40B4-BE49-F238E27FC236}">
                <a16:creationId xmlns:a16="http://schemas.microsoft.com/office/drawing/2014/main" id="{2AE50584-511E-427C-A780-2C528ADEDD29}"/>
              </a:ext>
            </a:extLst>
          </p:cNvPr>
          <p:cNvCxnSpPr>
            <a:cxnSpLocks/>
          </p:cNvCxnSpPr>
          <p:nvPr/>
        </p:nvCxnSpPr>
        <p:spPr>
          <a:xfrm>
            <a:off x="4563278" y="644434"/>
            <a:ext cx="0" cy="560442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C1A6438-953E-4175-ADB7-854F39BED7F6}"/>
              </a:ext>
            </a:extLst>
          </p:cNvPr>
          <p:cNvPicPr>
            <a:picLocks noChangeAspect="1"/>
          </p:cNvPicPr>
          <p:nvPr/>
        </p:nvPicPr>
        <p:blipFill>
          <a:blip r:embed="rId4"/>
          <a:stretch>
            <a:fillRect/>
          </a:stretch>
        </p:blipFill>
        <p:spPr>
          <a:xfrm>
            <a:off x="5799899" y="5413011"/>
            <a:ext cx="2952210" cy="1201421"/>
          </a:xfrm>
          <a:prstGeom prst="rect">
            <a:avLst/>
          </a:prstGeom>
        </p:spPr>
      </p:pic>
      <p:sp>
        <p:nvSpPr>
          <p:cNvPr id="6" name="Slide Number Placeholder 5">
            <a:extLst>
              <a:ext uri="{FF2B5EF4-FFF2-40B4-BE49-F238E27FC236}">
                <a16:creationId xmlns:a16="http://schemas.microsoft.com/office/drawing/2014/main" id="{00E6DC36-3072-4F59-89F4-E2262A0A8174}"/>
              </a:ext>
            </a:extLst>
          </p:cNvPr>
          <p:cNvSpPr>
            <a:spLocks noGrp="1"/>
          </p:cNvSpPr>
          <p:nvPr>
            <p:ph type="sldNum" sz="quarter" idx="12"/>
          </p:nvPr>
        </p:nvSpPr>
        <p:spPr/>
        <p:txBody>
          <a:bodyPr/>
          <a:lstStyle/>
          <a:p>
            <a:fld id="{BC03EB51-2E59-4B18-BED2-D8B384E257A9}" type="slidenum">
              <a:rPr lang="en-GB" smtClean="0"/>
              <a:pPr/>
              <a:t>37</a:t>
            </a:fld>
            <a:endParaRPr lang="en-GB"/>
          </a:p>
        </p:txBody>
      </p:sp>
    </p:spTree>
    <p:extLst>
      <p:ext uri="{BB962C8B-B14F-4D97-AF65-F5344CB8AC3E}">
        <p14:creationId xmlns:p14="http://schemas.microsoft.com/office/powerpoint/2010/main" val="3802814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7224EA-D128-42D8-B2D1-0CACAAA35FA9}"/>
              </a:ext>
            </a:extLst>
          </p:cNvPr>
          <p:cNvPicPr>
            <a:picLocks noChangeAspect="1"/>
          </p:cNvPicPr>
          <p:nvPr/>
        </p:nvPicPr>
        <p:blipFill>
          <a:blip r:embed="rId2"/>
          <a:stretch>
            <a:fillRect/>
          </a:stretch>
        </p:blipFill>
        <p:spPr>
          <a:xfrm>
            <a:off x="236318" y="130629"/>
            <a:ext cx="4335682" cy="6274526"/>
          </a:xfrm>
          <a:prstGeom prst="rect">
            <a:avLst/>
          </a:prstGeom>
        </p:spPr>
      </p:pic>
      <p:pic>
        <p:nvPicPr>
          <p:cNvPr id="3" name="Picture 2">
            <a:extLst>
              <a:ext uri="{FF2B5EF4-FFF2-40B4-BE49-F238E27FC236}">
                <a16:creationId xmlns:a16="http://schemas.microsoft.com/office/drawing/2014/main" id="{EFC9F933-2931-4B38-A6EE-F020D37B3B8E}"/>
              </a:ext>
            </a:extLst>
          </p:cNvPr>
          <p:cNvPicPr>
            <a:picLocks noChangeAspect="1"/>
          </p:cNvPicPr>
          <p:nvPr/>
        </p:nvPicPr>
        <p:blipFill>
          <a:blip r:embed="rId3"/>
          <a:stretch>
            <a:fillRect/>
          </a:stretch>
        </p:blipFill>
        <p:spPr>
          <a:xfrm>
            <a:off x="4917507" y="1482252"/>
            <a:ext cx="3919497" cy="3562566"/>
          </a:xfrm>
          <a:prstGeom prst="rect">
            <a:avLst/>
          </a:prstGeom>
        </p:spPr>
      </p:pic>
      <p:cxnSp>
        <p:nvCxnSpPr>
          <p:cNvPr id="4" name="Straight Connector 3">
            <a:extLst>
              <a:ext uri="{FF2B5EF4-FFF2-40B4-BE49-F238E27FC236}">
                <a16:creationId xmlns:a16="http://schemas.microsoft.com/office/drawing/2014/main" id="{39FACC53-CB12-4190-AE28-64E9DDC821D4}"/>
              </a:ext>
            </a:extLst>
          </p:cNvPr>
          <p:cNvCxnSpPr>
            <a:cxnSpLocks/>
          </p:cNvCxnSpPr>
          <p:nvPr/>
        </p:nvCxnSpPr>
        <p:spPr>
          <a:xfrm>
            <a:off x="4737456" y="644434"/>
            <a:ext cx="0" cy="5604426"/>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3A806CE7-AEE1-4B99-A005-CE3433A0CCEA}"/>
              </a:ext>
            </a:extLst>
          </p:cNvPr>
          <p:cNvSpPr>
            <a:spLocks noGrp="1"/>
          </p:cNvSpPr>
          <p:nvPr>
            <p:ph type="sldNum" sz="quarter" idx="12"/>
          </p:nvPr>
        </p:nvSpPr>
        <p:spPr/>
        <p:txBody>
          <a:bodyPr/>
          <a:lstStyle/>
          <a:p>
            <a:fld id="{BC03EB51-2E59-4B18-BED2-D8B384E257A9}" type="slidenum">
              <a:rPr lang="en-GB" smtClean="0"/>
              <a:pPr/>
              <a:t>38</a:t>
            </a:fld>
            <a:endParaRPr lang="en-GB"/>
          </a:p>
        </p:txBody>
      </p:sp>
    </p:spTree>
    <p:extLst>
      <p:ext uri="{BB962C8B-B14F-4D97-AF65-F5344CB8AC3E}">
        <p14:creationId xmlns:p14="http://schemas.microsoft.com/office/powerpoint/2010/main" val="2582861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B44FFD-2C14-42B0-9B6D-B1A8CF54F9E2}"/>
              </a:ext>
            </a:extLst>
          </p:cNvPr>
          <p:cNvPicPr>
            <a:picLocks noChangeAspect="1"/>
          </p:cNvPicPr>
          <p:nvPr/>
        </p:nvPicPr>
        <p:blipFill>
          <a:blip r:embed="rId2"/>
          <a:stretch>
            <a:fillRect/>
          </a:stretch>
        </p:blipFill>
        <p:spPr>
          <a:xfrm>
            <a:off x="144699" y="209000"/>
            <a:ext cx="4452427" cy="6100355"/>
          </a:xfrm>
          <a:prstGeom prst="rect">
            <a:avLst/>
          </a:prstGeom>
        </p:spPr>
      </p:pic>
      <p:pic>
        <p:nvPicPr>
          <p:cNvPr id="3" name="Picture 2">
            <a:extLst>
              <a:ext uri="{FF2B5EF4-FFF2-40B4-BE49-F238E27FC236}">
                <a16:creationId xmlns:a16="http://schemas.microsoft.com/office/drawing/2014/main" id="{2BAB9789-EC4C-4364-88FD-AF23BF7A54C3}"/>
              </a:ext>
            </a:extLst>
          </p:cNvPr>
          <p:cNvPicPr>
            <a:picLocks noChangeAspect="1"/>
          </p:cNvPicPr>
          <p:nvPr/>
        </p:nvPicPr>
        <p:blipFill>
          <a:blip r:embed="rId3"/>
          <a:stretch>
            <a:fillRect/>
          </a:stretch>
        </p:blipFill>
        <p:spPr>
          <a:xfrm>
            <a:off x="4772297" y="1393371"/>
            <a:ext cx="4138694" cy="4095128"/>
          </a:xfrm>
          <a:prstGeom prst="rect">
            <a:avLst/>
          </a:prstGeom>
        </p:spPr>
      </p:pic>
      <p:cxnSp>
        <p:nvCxnSpPr>
          <p:cNvPr id="4" name="Straight Connector 3">
            <a:extLst>
              <a:ext uri="{FF2B5EF4-FFF2-40B4-BE49-F238E27FC236}">
                <a16:creationId xmlns:a16="http://schemas.microsoft.com/office/drawing/2014/main" id="{5E4A44C7-243C-47E9-9FD6-886E8C576FDE}"/>
              </a:ext>
            </a:extLst>
          </p:cNvPr>
          <p:cNvCxnSpPr>
            <a:cxnSpLocks/>
          </p:cNvCxnSpPr>
          <p:nvPr/>
        </p:nvCxnSpPr>
        <p:spPr>
          <a:xfrm>
            <a:off x="4667784" y="644434"/>
            <a:ext cx="0" cy="5604426"/>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66340E4B-844D-45C0-8C1F-AA29A00F9741}"/>
              </a:ext>
            </a:extLst>
          </p:cNvPr>
          <p:cNvSpPr>
            <a:spLocks noGrp="1"/>
          </p:cNvSpPr>
          <p:nvPr>
            <p:ph type="sldNum" sz="quarter" idx="12"/>
          </p:nvPr>
        </p:nvSpPr>
        <p:spPr/>
        <p:txBody>
          <a:bodyPr/>
          <a:lstStyle/>
          <a:p>
            <a:fld id="{BC03EB51-2E59-4B18-BED2-D8B384E257A9}" type="slidenum">
              <a:rPr lang="en-GB" smtClean="0"/>
              <a:pPr/>
              <a:t>39</a:t>
            </a:fld>
            <a:endParaRPr lang="en-GB"/>
          </a:p>
        </p:txBody>
      </p:sp>
    </p:spTree>
    <p:extLst>
      <p:ext uri="{BB962C8B-B14F-4D97-AF65-F5344CB8AC3E}">
        <p14:creationId xmlns:p14="http://schemas.microsoft.com/office/powerpoint/2010/main" val="1406197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5180E2-3C93-401A-97C7-4F8101E0EBB0}"/>
              </a:ext>
            </a:extLst>
          </p:cNvPr>
          <p:cNvPicPr>
            <a:picLocks noChangeAspect="1"/>
          </p:cNvPicPr>
          <p:nvPr/>
        </p:nvPicPr>
        <p:blipFill>
          <a:blip r:embed="rId2"/>
          <a:stretch>
            <a:fillRect/>
          </a:stretch>
        </p:blipFill>
        <p:spPr>
          <a:xfrm>
            <a:off x="1581928" y="708065"/>
            <a:ext cx="3707392" cy="5232862"/>
          </a:xfrm>
          <a:prstGeom prst="rect">
            <a:avLst/>
          </a:prstGeom>
          <a:ln>
            <a:solidFill>
              <a:schemeClr val="tx1"/>
            </a:solidFill>
          </a:ln>
        </p:spPr>
      </p:pic>
      <p:sp>
        <p:nvSpPr>
          <p:cNvPr id="3" name="TextBox 2">
            <a:extLst>
              <a:ext uri="{FF2B5EF4-FFF2-40B4-BE49-F238E27FC236}">
                <a16:creationId xmlns:a16="http://schemas.microsoft.com/office/drawing/2014/main" id="{CECDBB8E-28A1-4F2A-9A76-3EA66D70275D}"/>
              </a:ext>
            </a:extLst>
          </p:cNvPr>
          <p:cNvSpPr txBox="1"/>
          <p:nvPr/>
        </p:nvSpPr>
        <p:spPr>
          <a:xfrm>
            <a:off x="5629999" y="4064028"/>
            <a:ext cx="2921514" cy="1200329"/>
          </a:xfrm>
          <a:prstGeom prst="rect">
            <a:avLst/>
          </a:prstGeom>
          <a:noFill/>
        </p:spPr>
        <p:txBody>
          <a:bodyPr wrap="square" rtlCol="0">
            <a:spAutoFit/>
          </a:bodyPr>
          <a:lstStyle/>
          <a:p>
            <a:r>
              <a:rPr lang="en-GB"/>
              <a:t>These slides can be used in conjunction with the RESTORE2 Rollout Handbook (April 2020)</a:t>
            </a:r>
          </a:p>
        </p:txBody>
      </p:sp>
      <p:sp>
        <p:nvSpPr>
          <p:cNvPr id="4" name="Slide Number Placeholder 3">
            <a:extLst>
              <a:ext uri="{FF2B5EF4-FFF2-40B4-BE49-F238E27FC236}">
                <a16:creationId xmlns:a16="http://schemas.microsoft.com/office/drawing/2014/main" id="{520F52D4-28A8-45EC-9CCE-A7665577314E}"/>
              </a:ext>
            </a:extLst>
          </p:cNvPr>
          <p:cNvSpPr>
            <a:spLocks noGrp="1"/>
          </p:cNvSpPr>
          <p:nvPr>
            <p:ph type="sldNum" sz="quarter" idx="12"/>
          </p:nvPr>
        </p:nvSpPr>
        <p:spPr/>
        <p:txBody>
          <a:bodyPr/>
          <a:lstStyle/>
          <a:p>
            <a:fld id="{BC03EB51-2E59-4B18-BED2-D8B384E257A9}" type="slidenum">
              <a:rPr lang="en-GB" smtClean="0"/>
              <a:pPr/>
              <a:t>4</a:t>
            </a:fld>
            <a:endParaRPr lang="en-GB"/>
          </a:p>
        </p:txBody>
      </p:sp>
    </p:spTree>
    <p:extLst>
      <p:ext uri="{BB962C8B-B14F-4D97-AF65-F5344CB8AC3E}">
        <p14:creationId xmlns:p14="http://schemas.microsoft.com/office/powerpoint/2010/main" val="2237898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9B8F8F-ECE8-4816-951C-291325C5B108}"/>
              </a:ext>
            </a:extLst>
          </p:cNvPr>
          <p:cNvPicPr>
            <a:picLocks noChangeAspect="1"/>
          </p:cNvPicPr>
          <p:nvPr/>
        </p:nvPicPr>
        <p:blipFill>
          <a:blip r:embed="rId2"/>
          <a:stretch>
            <a:fillRect/>
          </a:stretch>
        </p:blipFill>
        <p:spPr>
          <a:xfrm>
            <a:off x="140995" y="143691"/>
            <a:ext cx="4619194" cy="6570617"/>
          </a:xfrm>
          <a:prstGeom prst="rect">
            <a:avLst/>
          </a:prstGeom>
        </p:spPr>
      </p:pic>
      <p:pic>
        <p:nvPicPr>
          <p:cNvPr id="3" name="Picture 2">
            <a:extLst>
              <a:ext uri="{FF2B5EF4-FFF2-40B4-BE49-F238E27FC236}">
                <a16:creationId xmlns:a16="http://schemas.microsoft.com/office/drawing/2014/main" id="{51A32E38-B505-4BC4-98E6-CC5364FE86F5}"/>
              </a:ext>
            </a:extLst>
          </p:cNvPr>
          <p:cNvPicPr>
            <a:picLocks noChangeAspect="1"/>
          </p:cNvPicPr>
          <p:nvPr/>
        </p:nvPicPr>
        <p:blipFill>
          <a:blip r:embed="rId3"/>
          <a:stretch>
            <a:fillRect/>
          </a:stretch>
        </p:blipFill>
        <p:spPr>
          <a:xfrm>
            <a:off x="4942139" y="1419499"/>
            <a:ext cx="4026166" cy="2716787"/>
          </a:xfrm>
          <a:prstGeom prst="rect">
            <a:avLst/>
          </a:prstGeom>
        </p:spPr>
      </p:pic>
      <p:cxnSp>
        <p:nvCxnSpPr>
          <p:cNvPr id="4" name="Straight Connector 3">
            <a:extLst>
              <a:ext uri="{FF2B5EF4-FFF2-40B4-BE49-F238E27FC236}">
                <a16:creationId xmlns:a16="http://schemas.microsoft.com/office/drawing/2014/main" id="{8C7E36D5-EFC2-47D7-9088-FD7B311C4A42}"/>
              </a:ext>
            </a:extLst>
          </p:cNvPr>
          <p:cNvCxnSpPr>
            <a:cxnSpLocks/>
          </p:cNvCxnSpPr>
          <p:nvPr/>
        </p:nvCxnSpPr>
        <p:spPr>
          <a:xfrm>
            <a:off x="4859376" y="644434"/>
            <a:ext cx="0" cy="5604426"/>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225AB4BC-1C9E-41E8-A080-6662E1F3D277}"/>
              </a:ext>
            </a:extLst>
          </p:cNvPr>
          <p:cNvSpPr>
            <a:spLocks noGrp="1"/>
          </p:cNvSpPr>
          <p:nvPr>
            <p:ph type="sldNum" sz="quarter" idx="12"/>
          </p:nvPr>
        </p:nvSpPr>
        <p:spPr/>
        <p:txBody>
          <a:bodyPr/>
          <a:lstStyle/>
          <a:p>
            <a:fld id="{BC03EB51-2E59-4B18-BED2-D8B384E257A9}" type="slidenum">
              <a:rPr lang="en-GB" smtClean="0"/>
              <a:pPr/>
              <a:t>40</a:t>
            </a:fld>
            <a:endParaRPr lang="en-GB"/>
          </a:p>
        </p:txBody>
      </p:sp>
    </p:spTree>
    <p:extLst>
      <p:ext uri="{BB962C8B-B14F-4D97-AF65-F5344CB8AC3E}">
        <p14:creationId xmlns:p14="http://schemas.microsoft.com/office/powerpoint/2010/main" val="1508860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03D30C-7EA9-4822-A2D6-A34D0D50845B}"/>
              </a:ext>
            </a:extLst>
          </p:cNvPr>
          <p:cNvPicPr>
            <a:picLocks noChangeAspect="1"/>
          </p:cNvPicPr>
          <p:nvPr/>
        </p:nvPicPr>
        <p:blipFill>
          <a:blip r:embed="rId2"/>
          <a:stretch>
            <a:fillRect/>
          </a:stretch>
        </p:blipFill>
        <p:spPr>
          <a:xfrm>
            <a:off x="1309025" y="1019186"/>
            <a:ext cx="6525950" cy="1597321"/>
          </a:xfrm>
          <a:prstGeom prst="rect">
            <a:avLst/>
          </a:prstGeom>
        </p:spPr>
      </p:pic>
      <p:sp>
        <p:nvSpPr>
          <p:cNvPr id="3" name="TextBox 2">
            <a:extLst>
              <a:ext uri="{FF2B5EF4-FFF2-40B4-BE49-F238E27FC236}">
                <a16:creationId xmlns:a16="http://schemas.microsoft.com/office/drawing/2014/main" id="{79191F94-FAF4-4915-9D7A-913F40411A9F}"/>
              </a:ext>
            </a:extLst>
          </p:cNvPr>
          <p:cNvSpPr txBox="1"/>
          <p:nvPr/>
        </p:nvSpPr>
        <p:spPr>
          <a:xfrm>
            <a:off x="2020756" y="3204749"/>
            <a:ext cx="5102487" cy="461665"/>
          </a:xfrm>
          <a:prstGeom prst="rect">
            <a:avLst/>
          </a:prstGeom>
          <a:noFill/>
        </p:spPr>
        <p:txBody>
          <a:bodyPr wrap="none" rtlCol="0">
            <a:spAutoFit/>
          </a:bodyPr>
          <a:lstStyle/>
          <a:p>
            <a:r>
              <a:rPr lang="en-GB" sz="2400" b="1">
                <a:solidFill>
                  <a:schemeClr val="accent1"/>
                </a:solidFill>
              </a:rPr>
              <a:t>Escalation (Rollout Handbook Page 38)</a:t>
            </a:r>
          </a:p>
        </p:txBody>
      </p:sp>
      <p:pic>
        <p:nvPicPr>
          <p:cNvPr id="5" name="Picture 4">
            <a:extLst>
              <a:ext uri="{FF2B5EF4-FFF2-40B4-BE49-F238E27FC236}">
                <a16:creationId xmlns:a16="http://schemas.microsoft.com/office/drawing/2014/main" id="{30926697-E7D1-43F2-86E2-39A1D5AAAEB2}"/>
              </a:ext>
            </a:extLst>
          </p:cNvPr>
          <p:cNvPicPr>
            <a:picLocks noChangeAspect="1"/>
          </p:cNvPicPr>
          <p:nvPr/>
        </p:nvPicPr>
        <p:blipFill>
          <a:blip r:embed="rId3"/>
          <a:stretch>
            <a:fillRect/>
          </a:stretch>
        </p:blipFill>
        <p:spPr>
          <a:xfrm>
            <a:off x="2020756" y="4121268"/>
            <a:ext cx="5106113" cy="914528"/>
          </a:xfrm>
          <a:prstGeom prst="rect">
            <a:avLst/>
          </a:prstGeom>
        </p:spPr>
      </p:pic>
      <p:sp>
        <p:nvSpPr>
          <p:cNvPr id="2" name="Slide Number Placeholder 1">
            <a:extLst>
              <a:ext uri="{FF2B5EF4-FFF2-40B4-BE49-F238E27FC236}">
                <a16:creationId xmlns:a16="http://schemas.microsoft.com/office/drawing/2014/main" id="{9DE4F82C-A5BC-4246-8CC4-4B694DBF4466}"/>
              </a:ext>
            </a:extLst>
          </p:cNvPr>
          <p:cNvSpPr>
            <a:spLocks noGrp="1"/>
          </p:cNvSpPr>
          <p:nvPr>
            <p:ph type="sldNum" sz="quarter" idx="12"/>
          </p:nvPr>
        </p:nvSpPr>
        <p:spPr/>
        <p:txBody>
          <a:bodyPr/>
          <a:lstStyle/>
          <a:p>
            <a:fld id="{BC03EB51-2E59-4B18-BED2-D8B384E257A9}" type="slidenum">
              <a:rPr lang="en-GB" smtClean="0"/>
              <a:pPr/>
              <a:t>41</a:t>
            </a:fld>
            <a:endParaRPr lang="en-GB"/>
          </a:p>
        </p:txBody>
      </p:sp>
      <p:sp>
        <p:nvSpPr>
          <p:cNvPr id="7" name="Rectangle 6">
            <a:extLst>
              <a:ext uri="{FF2B5EF4-FFF2-40B4-BE49-F238E27FC236}">
                <a16:creationId xmlns:a16="http://schemas.microsoft.com/office/drawing/2014/main" id="{4008A890-885D-4556-8A99-FB5AC708E2C7}"/>
              </a:ext>
            </a:extLst>
          </p:cNvPr>
          <p:cNvSpPr/>
          <p:nvPr/>
        </p:nvSpPr>
        <p:spPr>
          <a:xfrm>
            <a:off x="236866" y="6079675"/>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FE478E9-55C4-42F1-A36B-C784CBB1BAFE}"/>
              </a:ext>
            </a:extLst>
          </p:cNvPr>
          <p:cNvSpPr/>
          <p:nvPr/>
        </p:nvSpPr>
        <p:spPr>
          <a:xfrm>
            <a:off x="7583271" y="6070229"/>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1428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413704-A453-4FDB-85D2-E8BE25811364}"/>
              </a:ext>
            </a:extLst>
          </p:cNvPr>
          <p:cNvPicPr>
            <a:picLocks noChangeAspect="1"/>
          </p:cNvPicPr>
          <p:nvPr/>
        </p:nvPicPr>
        <p:blipFill>
          <a:blip r:embed="rId2"/>
          <a:stretch>
            <a:fillRect/>
          </a:stretch>
        </p:blipFill>
        <p:spPr>
          <a:xfrm>
            <a:off x="302046" y="191588"/>
            <a:ext cx="4520760" cy="6152606"/>
          </a:xfrm>
          <a:prstGeom prst="rect">
            <a:avLst/>
          </a:prstGeom>
        </p:spPr>
      </p:pic>
      <p:pic>
        <p:nvPicPr>
          <p:cNvPr id="3" name="Picture 2">
            <a:extLst>
              <a:ext uri="{FF2B5EF4-FFF2-40B4-BE49-F238E27FC236}">
                <a16:creationId xmlns:a16="http://schemas.microsoft.com/office/drawing/2014/main" id="{7BA178AC-7B5A-4833-BABE-C16F67150338}"/>
              </a:ext>
            </a:extLst>
          </p:cNvPr>
          <p:cNvPicPr>
            <a:picLocks noChangeAspect="1"/>
          </p:cNvPicPr>
          <p:nvPr/>
        </p:nvPicPr>
        <p:blipFill>
          <a:blip r:embed="rId3"/>
          <a:stretch>
            <a:fillRect/>
          </a:stretch>
        </p:blipFill>
        <p:spPr>
          <a:xfrm>
            <a:off x="5084849" y="1184365"/>
            <a:ext cx="3907566" cy="4776651"/>
          </a:xfrm>
          <a:prstGeom prst="rect">
            <a:avLst/>
          </a:prstGeom>
        </p:spPr>
      </p:pic>
      <p:cxnSp>
        <p:nvCxnSpPr>
          <p:cNvPr id="4" name="Straight Connector 3">
            <a:extLst>
              <a:ext uri="{FF2B5EF4-FFF2-40B4-BE49-F238E27FC236}">
                <a16:creationId xmlns:a16="http://schemas.microsoft.com/office/drawing/2014/main" id="{38BEF8BD-3E77-4347-84D5-65E7551B54C4}"/>
              </a:ext>
            </a:extLst>
          </p:cNvPr>
          <p:cNvCxnSpPr>
            <a:cxnSpLocks/>
          </p:cNvCxnSpPr>
          <p:nvPr/>
        </p:nvCxnSpPr>
        <p:spPr>
          <a:xfrm>
            <a:off x="4955175" y="644434"/>
            <a:ext cx="0" cy="5604426"/>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2F664AE1-05ED-4960-8326-EA571228FFA3}"/>
              </a:ext>
            </a:extLst>
          </p:cNvPr>
          <p:cNvSpPr>
            <a:spLocks noGrp="1"/>
          </p:cNvSpPr>
          <p:nvPr>
            <p:ph type="sldNum" sz="quarter" idx="12"/>
          </p:nvPr>
        </p:nvSpPr>
        <p:spPr/>
        <p:txBody>
          <a:bodyPr/>
          <a:lstStyle/>
          <a:p>
            <a:fld id="{BC03EB51-2E59-4B18-BED2-D8B384E257A9}" type="slidenum">
              <a:rPr lang="en-GB" smtClean="0"/>
              <a:pPr/>
              <a:t>42</a:t>
            </a:fld>
            <a:endParaRPr lang="en-GB"/>
          </a:p>
        </p:txBody>
      </p:sp>
    </p:spTree>
    <p:extLst>
      <p:ext uri="{BB962C8B-B14F-4D97-AF65-F5344CB8AC3E}">
        <p14:creationId xmlns:p14="http://schemas.microsoft.com/office/powerpoint/2010/main" val="2458590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03D30C-7EA9-4822-A2D6-A34D0D50845B}"/>
              </a:ext>
            </a:extLst>
          </p:cNvPr>
          <p:cNvPicPr>
            <a:picLocks noChangeAspect="1"/>
          </p:cNvPicPr>
          <p:nvPr/>
        </p:nvPicPr>
        <p:blipFill>
          <a:blip r:embed="rId2"/>
          <a:stretch>
            <a:fillRect/>
          </a:stretch>
        </p:blipFill>
        <p:spPr>
          <a:xfrm>
            <a:off x="1309025" y="1019186"/>
            <a:ext cx="6525950" cy="1597321"/>
          </a:xfrm>
          <a:prstGeom prst="rect">
            <a:avLst/>
          </a:prstGeom>
        </p:spPr>
      </p:pic>
      <p:sp>
        <p:nvSpPr>
          <p:cNvPr id="3" name="TextBox 2">
            <a:extLst>
              <a:ext uri="{FF2B5EF4-FFF2-40B4-BE49-F238E27FC236}">
                <a16:creationId xmlns:a16="http://schemas.microsoft.com/office/drawing/2014/main" id="{79191F94-FAF4-4915-9D7A-913F40411A9F}"/>
              </a:ext>
            </a:extLst>
          </p:cNvPr>
          <p:cNvSpPr txBox="1"/>
          <p:nvPr/>
        </p:nvSpPr>
        <p:spPr>
          <a:xfrm>
            <a:off x="1654470" y="3039287"/>
            <a:ext cx="5835059" cy="461665"/>
          </a:xfrm>
          <a:prstGeom prst="rect">
            <a:avLst/>
          </a:prstGeom>
          <a:noFill/>
        </p:spPr>
        <p:txBody>
          <a:bodyPr wrap="none" rtlCol="0">
            <a:spAutoFit/>
          </a:bodyPr>
          <a:lstStyle/>
          <a:p>
            <a:r>
              <a:rPr lang="en-GB" sz="2400" b="1">
                <a:solidFill>
                  <a:schemeClr val="accent1"/>
                </a:solidFill>
              </a:rPr>
              <a:t>Communication (Rollout Handbook Page 40)</a:t>
            </a:r>
          </a:p>
        </p:txBody>
      </p:sp>
      <p:pic>
        <p:nvPicPr>
          <p:cNvPr id="2" name="Picture 1">
            <a:extLst>
              <a:ext uri="{FF2B5EF4-FFF2-40B4-BE49-F238E27FC236}">
                <a16:creationId xmlns:a16="http://schemas.microsoft.com/office/drawing/2014/main" id="{0ACB4E06-0CB1-4D06-A579-08D146F7A103}"/>
              </a:ext>
            </a:extLst>
          </p:cNvPr>
          <p:cNvPicPr>
            <a:picLocks noChangeAspect="1"/>
          </p:cNvPicPr>
          <p:nvPr/>
        </p:nvPicPr>
        <p:blipFill>
          <a:blip r:embed="rId3"/>
          <a:stretch>
            <a:fillRect/>
          </a:stretch>
        </p:blipFill>
        <p:spPr>
          <a:xfrm>
            <a:off x="2099916" y="3989147"/>
            <a:ext cx="4944165" cy="847843"/>
          </a:xfrm>
          <a:prstGeom prst="rect">
            <a:avLst/>
          </a:prstGeom>
        </p:spPr>
      </p:pic>
      <p:sp>
        <p:nvSpPr>
          <p:cNvPr id="5" name="Slide Number Placeholder 4">
            <a:extLst>
              <a:ext uri="{FF2B5EF4-FFF2-40B4-BE49-F238E27FC236}">
                <a16:creationId xmlns:a16="http://schemas.microsoft.com/office/drawing/2014/main" id="{146ACFF0-9E99-4914-8CD8-A01B449B415E}"/>
              </a:ext>
            </a:extLst>
          </p:cNvPr>
          <p:cNvSpPr>
            <a:spLocks noGrp="1"/>
          </p:cNvSpPr>
          <p:nvPr>
            <p:ph type="sldNum" sz="quarter" idx="12"/>
          </p:nvPr>
        </p:nvSpPr>
        <p:spPr/>
        <p:txBody>
          <a:bodyPr/>
          <a:lstStyle/>
          <a:p>
            <a:fld id="{BC03EB51-2E59-4B18-BED2-D8B384E257A9}" type="slidenum">
              <a:rPr lang="en-GB" smtClean="0"/>
              <a:pPr/>
              <a:t>43</a:t>
            </a:fld>
            <a:endParaRPr lang="en-GB"/>
          </a:p>
        </p:txBody>
      </p:sp>
      <p:sp>
        <p:nvSpPr>
          <p:cNvPr id="7" name="Rectangle 6">
            <a:extLst>
              <a:ext uri="{FF2B5EF4-FFF2-40B4-BE49-F238E27FC236}">
                <a16:creationId xmlns:a16="http://schemas.microsoft.com/office/drawing/2014/main" id="{D265936A-857D-4BE4-B6D5-4E7C758980A6}"/>
              </a:ext>
            </a:extLst>
          </p:cNvPr>
          <p:cNvSpPr/>
          <p:nvPr/>
        </p:nvSpPr>
        <p:spPr>
          <a:xfrm>
            <a:off x="236866" y="6079675"/>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9DB8F92-54C4-4F40-9987-0AF8B60F227D}"/>
              </a:ext>
            </a:extLst>
          </p:cNvPr>
          <p:cNvSpPr/>
          <p:nvPr/>
        </p:nvSpPr>
        <p:spPr>
          <a:xfrm>
            <a:off x="7583271" y="6070229"/>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49118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2B70D8-6B03-4FE2-822D-C02570FCB4F3}"/>
              </a:ext>
            </a:extLst>
          </p:cNvPr>
          <p:cNvSpPr>
            <a:spLocks noGrp="1"/>
          </p:cNvSpPr>
          <p:nvPr>
            <p:ph type="sldNum" sz="quarter" idx="12"/>
          </p:nvPr>
        </p:nvSpPr>
        <p:spPr/>
        <p:txBody>
          <a:bodyPr/>
          <a:lstStyle/>
          <a:p>
            <a:fld id="{BC03EB51-2E59-4B18-BED2-D8B384E257A9}" type="slidenum">
              <a:rPr lang="en-GB" smtClean="0"/>
              <a:pPr/>
              <a:t>44</a:t>
            </a:fld>
            <a:endParaRPr lang="en-GB"/>
          </a:p>
        </p:txBody>
      </p:sp>
      <p:sp>
        <p:nvSpPr>
          <p:cNvPr id="4" name="TextBox 3">
            <a:extLst>
              <a:ext uri="{FF2B5EF4-FFF2-40B4-BE49-F238E27FC236}">
                <a16:creationId xmlns:a16="http://schemas.microsoft.com/office/drawing/2014/main" id="{4DB16C49-6DCB-4118-8868-37872FDF31B0}"/>
              </a:ext>
            </a:extLst>
          </p:cNvPr>
          <p:cNvSpPr txBox="1"/>
          <p:nvPr/>
        </p:nvSpPr>
        <p:spPr>
          <a:xfrm>
            <a:off x="252000" y="108000"/>
            <a:ext cx="1725152" cy="369332"/>
          </a:xfrm>
          <a:prstGeom prst="rect">
            <a:avLst/>
          </a:prstGeom>
          <a:noFill/>
        </p:spPr>
        <p:txBody>
          <a:bodyPr wrap="none" rtlCol="0">
            <a:spAutoFit/>
          </a:bodyPr>
          <a:lstStyle/>
          <a:p>
            <a:r>
              <a:rPr lang="en-GB"/>
              <a:t>Raising the Alert</a:t>
            </a:r>
          </a:p>
        </p:txBody>
      </p:sp>
      <p:sp>
        <p:nvSpPr>
          <p:cNvPr id="5" name="TextBox 4">
            <a:extLst>
              <a:ext uri="{FF2B5EF4-FFF2-40B4-BE49-F238E27FC236}">
                <a16:creationId xmlns:a16="http://schemas.microsoft.com/office/drawing/2014/main" id="{262C1CB0-C561-4DB0-9EE5-17A6B856449F}"/>
              </a:ext>
            </a:extLst>
          </p:cNvPr>
          <p:cNvSpPr txBox="1"/>
          <p:nvPr/>
        </p:nvSpPr>
        <p:spPr>
          <a:xfrm>
            <a:off x="1643724" y="5206345"/>
            <a:ext cx="5856549" cy="1077218"/>
          </a:xfrm>
          <a:prstGeom prst="rect">
            <a:avLst/>
          </a:prstGeom>
          <a:noFill/>
        </p:spPr>
        <p:txBody>
          <a:bodyPr wrap="square" rtlCol="0">
            <a:spAutoFit/>
          </a:bodyPr>
          <a:lstStyle/>
          <a:p>
            <a:pPr algn="ctr"/>
            <a:r>
              <a:rPr lang="en-GB" sz="3200">
                <a:solidFill>
                  <a:srgbClr val="0070C0"/>
                </a:solidFill>
              </a:rPr>
              <a:t>Follow your organisations reporting procedures</a:t>
            </a:r>
          </a:p>
        </p:txBody>
      </p:sp>
      <p:pic>
        <p:nvPicPr>
          <p:cNvPr id="8" name="Picture 7" descr="A person smiling for the camera&#10;&#10;Description automatically generated">
            <a:extLst>
              <a:ext uri="{FF2B5EF4-FFF2-40B4-BE49-F238E27FC236}">
                <a16:creationId xmlns:a16="http://schemas.microsoft.com/office/drawing/2014/main" id="{76EC2406-450D-422D-899C-F83A19A1A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964" y="967561"/>
            <a:ext cx="5686068" cy="3788477"/>
          </a:xfrm>
          <a:prstGeom prst="rect">
            <a:avLst/>
          </a:prstGeom>
        </p:spPr>
      </p:pic>
    </p:spTree>
    <p:extLst>
      <p:ext uri="{BB962C8B-B14F-4D97-AF65-F5344CB8AC3E}">
        <p14:creationId xmlns:p14="http://schemas.microsoft.com/office/powerpoint/2010/main" val="1013839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28C89D-D2B6-4808-9D86-D45404822F65}"/>
              </a:ext>
            </a:extLst>
          </p:cNvPr>
          <p:cNvSpPr>
            <a:spLocks noGrp="1"/>
          </p:cNvSpPr>
          <p:nvPr>
            <p:ph type="sldNum" sz="quarter" idx="12"/>
          </p:nvPr>
        </p:nvSpPr>
        <p:spPr/>
        <p:txBody>
          <a:bodyPr/>
          <a:lstStyle/>
          <a:p>
            <a:fld id="{BC03EB51-2E59-4B18-BED2-D8B384E257A9}" type="slidenum">
              <a:rPr lang="en-GB" smtClean="0"/>
              <a:pPr/>
              <a:t>45</a:t>
            </a:fld>
            <a:endParaRPr lang="en-GB"/>
          </a:p>
        </p:txBody>
      </p:sp>
      <p:sp>
        <p:nvSpPr>
          <p:cNvPr id="4" name="TextBox 3">
            <a:extLst>
              <a:ext uri="{FF2B5EF4-FFF2-40B4-BE49-F238E27FC236}">
                <a16:creationId xmlns:a16="http://schemas.microsoft.com/office/drawing/2014/main" id="{D89BD585-D75B-486C-B7F9-DB78A90F9A1C}"/>
              </a:ext>
            </a:extLst>
          </p:cNvPr>
          <p:cNvSpPr txBox="1"/>
          <p:nvPr/>
        </p:nvSpPr>
        <p:spPr>
          <a:xfrm>
            <a:off x="705393" y="2687664"/>
            <a:ext cx="7733212" cy="3046988"/>
          </a:xfrm>
          <a:prstGeom prst="rect">
            <a:avLst/>
          </a:prstGeom>
          <a:noFill/>
        </p:spPr>
        <p:txBody>
          <a:bodyPr wrap="square">
            <a:spAutoFit/>
          </a:bodyPr>
          <a:lstStyle/>
          <a:p>
            <a:r>
              <a:rPr lang="en-US" sz="1600" b="1">
                <a:solidFill>
                  <a:schemeClr val="accent1">
                    <a:lumMod val="75000"/>
                  </a:schemeClr>
                </a:solidFill>
              </a:rPr>
              <a:t>Getting your message across </a:t>
            </a:r>
          </a:p>
          <a:p>
            <a:endParaRPr lang="en-US" sz="1600"/>
          </a:p>
          <a:p>
            <a:pPr>
              <a:spcAft>
                <a:spcPts val="1200"/>
              </a:spcAft>
            </a:pPr>
            <a:r>
              <a:rPr lang="en-US" sz="1400"/>
              <a:t>Being able to communicate effectively is a critical skill for everyone working with residents. There is little point in </a:t>
            </a:r>
            <a:r>
              <a:rPr lang="en-US" sz="1400" err="1"/>
              <a:t>recognising</a:t>
            </a:r>
            <a:r>
              <a:rPr lang="en-US" sz="1400"/>
              <a:t> deterioration in a resident if you are unable to communicate your concerns in a way that makes others take action to support you to manage your resident. </a:t>
            </a:r>
          </a:p>
          <a:p>
            <a:pPr>
              <a:spcAft>
                <a:spcPts val="1200"/>
              </a:spcAft>
            </a:pPr>
            <a:r>
              <a:rPr lang="en-US" sz="1400"/>
              <a:t>It can be difficult to communicate when you are under pressure or tired. It can be challenging communicating with so many different groups of people, including GPs, the ambulance service and community teams. </a:t>
            </a:r>
          </a:p>
          <a:p>
            <a:pPr>
              <a:spcAft>
                <a:spcPts val="1200"/>
              </a:spcAft>
            </a:pPr>
            <a:r>
              <a:rPr lang="en-US" sz="1400"/>
              <a:t>It is good practice to always try and plan your communication so you know what essential information you need to include. To assist you in getting your message across every time, RESTORE2 uses a Structured Communication Tool call SBARD. This is easy to use and helps information to be transferred accurately and safely between people.</a:t>
            </a:r>
            <a:endParaRPr lang="en-GB" sz="1400"/>
          </a:p>
        </p:txBody>
      </p:sp>
      <p:pic>
        <p:nvPicPr>
          <p:cNvPr id="5" name="Picture 4">
            <a:extLst>
              <a:ext uri="{FF2B5EF4-FFF2-40B4-BE49-F238E27FC236}">
                <a16:creationId xmlns:a16="http://schemas.microsoft.com/office/drawing/2014/main" id="{F5727566-3BC2-48F9-9467-1F1C469EA55B}"/>
              </a:ext>
            </a:extLst>
          </p:cNvPr>
          <p:cNvPicPr>
            <a:picLocks noChangeAspect="1"/>
          </p:cNvPicPr>
          <p:nvPr/>
        </p:nvPicPr>
        <p:blipFill>
          <a:blip r:embed="rId2"/>
          <a:stretch>
            <a:fillRect/>
          </a:stretch>
        </p:blipFill>
        <p:spPr>
          <a:xfrm>
            <a:off x="1817970" y="1024248"/>
            <a:ext cx="5115730" cy="1306875"/>
          </a:xfrm>
          <a:prstGeom prst="rect">
            <a:avLst/>
          </a:prstGeom>
        </p:spPr>
      </p:pic>
    </p:spTree>
    <p:extLst>
      <p:ext uri="{BB962C8B-B14F-4D97-AF65-F5344CB8AC3E}">
        <p14:creationId xmlns:p14="http://schemas.microsoft.com/office/powerpoint/2010/main" val="18400837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22A2FD-1FA2-438E-AB63-19C15F00FB82}"/>
              </a:ext>
            </a:extLst>
          </p:cNvPr>
          <p:cNvSpPr>
            <a:spLocks noGrp="1"/>
          </p:cNvSpPr>
          <p:nvPr>
            <p:ph type="sldNum" sz="quarter" idx="12"/>
          </p:nvPr>
        </p:nvSpPr>
        <p:spPr/>
        <p:txBody>
          <a:bodyPr/>
          <a:lstStyle/>
          <a:p>
            <a:fld id="{BC03EB51-2E59-4B18-BED2-D8B384E257A9}" type="slidenum">
              <a:rPr lang="en-GB" smtClean="0"/>
              <a:pPr/>
              <a:t>46</a:t>
            </a:fld>
            <a:endParaRPr lang="en-GB"/>
          </a:p>
        </p:txBody>
      </p:sp>
      <p:pic>
        <p:nvPicPr>
          <p:cNvPr id="3" name="Picture 2">
            <a:extLst>
              <a:ext uri="{FF2B5EF4-FFF2-40B4-BE49-F238E27FC236}">
                <a16:creationId xmlns:a16="http://schemas.microsoft.com/office/drawing/2014/main" id="{6C2E4054-1C5C-431B-84F2-92E42E56700B}"/>
              </a:ext>
            </a:extLst>
          </p:cNvPr>
          <p:cNvPicPr>
            <a:picLocks noChangeAspect="1"/>
          </p:cNvPicPr>
          <p:nvPr/>
        </p:nvPicPr>
        <p:blipFill>
          <a:blip r:embed="rId2"/>
          <a:stretch>
            <a:fillRect/>
          </a:stretch>
        </p:blipFill>
        <p:spPr>
          <a:xfrm>
            <a:off x="1247088" y="516858"/>
            <a:ext cx="6257493" cy="5824283"/>
          </a:xfrm>
          <a:prstGeom prst="rect">
            <a:avLst/>
          </a:prstGeom>
        </p:spPr>
      </p:pic>
    </p:spTree>
    <p:extLst>
      <p:ext uri="{BB962C8B-B14F-4D97-AF65-F5344CB8AC3E}">
        <p14:creationId xmlns:p14="http://schemas.microsoft.com/office/powerpoint/2010/main" val="3691701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CE8EF1-B352-4713-A337-E3ED2B15A69A}"/>
              </a:ext>
            </a:extLst>
          </p:cNvPr>
          <p:cNvSpPr>
            <a:spLocks noGrp="1"/>
          </p:cNvSpPr>
          <p:nvPr>
            <p:ph type="sldNum" sz="quarter" idx="12"/>
          </p:nvPr>
        </p:nvSpPr>
        <p:spPr/>
        <p:txBody>
          <a:bodyPr/>
          <a:lstStyle/>
          <a:p>
            <a:fld id="{BC03EB51-2E59-4B18-BED2-D8B384E257A9}" type="slidenum">
              <a:rPr lang="en-GB" smtClean="0"/>
              <a:pPr/>
              <a:t>47</a:t>
            </a:fld>
            <a:endParaRPr lang="en-GB"/>
          </a:p>
        </p:txBody>
      </p:sp>
      <p:pic>
        <p:nvPicPr>
          <p:cNvPr id="5" name="Picture 4">
            <a:extLst>
              <a:ext uri="{FF2B5EF4-FFF2-40B4-BE49-F238E27FC236}">
                <a16:creationId xmlns:a16="http://schemas.microsoft.com/office/drawing/2014/main" id="{D938D078-25E7-4F94-A191-785CABEAF5DC}"/>
              </a:ext>
            </a:extLst>
          </p:cNvPr>
          <p:cNvPicPr>
            <a:picLocks noChangeAspect="1"/>
          </p:cNvPicPr>
          <p:nvPr/>
        </p:nvPicPr>
        <p:blipFill>
          <a:blip r:embed="rId2"/>
          <a:stretch>
            <a:fillRect/>
          </a:stretch>
        </p:blipFill>
        <p:spPr>
          <a:xfrm>
            <a:off x="1210350" y="799538"/>
            <a:ext cx="6723298" cy="5258924"/>
          </a:xfrm>
          <a:prstGeom prst="rect">
            <a:avLst/>
          </a:prstGeom>
        </p:spPr>
      </p:pic>
    </p:spTree>
    <p:extLst>
      <p:ext uri="{BB962C8B-B14F-4D97-AF65-F5344CB8AC3E}">
        <p14:creationId xmlns:p14="http://schemas.microsoft.com/office/powerpoint/2010/main" val="260011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CE8EF1-B352-4713-A337-E3ED2B15A69A}"/>
              </a:ext>
            </a:extLst>
          </p:cNvPr>
          <p:cNvSpPr>
            <a:spLocks noGrp="1"/>
          </p:cNvSpPr>
          <p:nvPr>
            <p:ph type="sldNum" sz="quarter" idx="12"/>
          </p:nvPr>
        </p:nvSpPr>
        <p:spPr/>
        <p:txBody>
          <a:bodyPr/>
          <a:lstStyle/>
          <a:p>
            <a:fld id="{BC03EB51-2E59-4B18-BED2-D8B384E257A9}" type="slidenum">
              <a:rPr lang="en-GB" smtClean="0"/>
              <a:pPr/>
              <a:t>48</a:t>
            </a:fld>
            <a:endParaRPr lang="en-GB"/>
          </a:p>
        </p:txBody>
      </p:sp>
      <p:pic>
        <p:nvPicPr>
          <p:cNvPr id="6" name="Picture 5">
            <a:extLst>
              <a:ext uri="{FF2B5EF4-FFF2-40B4-BE49-F238E27FC236}">
                <a16:creationId xmlns:a16="http://schemas.microsoft.com/office/drawing/2014/main" id="{228AFD3D-C0DA-4DEC-BAE3-C84248277E5C}"/>
              </a:ext>
            </a:extLst>
          </p:cNvPr>
          <p:cNvPicPr>
            <a:picLocks noChangeAspect="1"/>
          </p:cNvPicPr>
          <p:nvPr/>
        </p:nvPicPr>
        <p:blipFill>
          <a:blip r:embed="rId2"/>
          <a:stretch>
            <a:fillRect/>
          </a:stretch>
        </p:blipFill>
        <p:spPr>
          <a:xfrm>
            <a:off x="989635" y="1351382"/>
            <a:ext cx="7164728" cy="3751840"/>
          </a:xfrm>
          <a:prstGeom prst="rect">
            <a:avLst/>
          </a:prstGeom>
        </p:spPr>
      </p:pic>
    </p:spTree>
    <p:extLst>
      <p:ext uri="{BB962C8B-B14F-4D97-AF65-F5344CB8AC3E}">
        <p14:creationId xmlns:p14="http://schemas.microsoft.com/office/powerpoint/2010/main" val="2552991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D97501-24B1-443F-B4CF-AF2B6939ED58}"/>
              </a:ext>
            </a:extLst>
          </p:cNvPr>
          <p:cNvPicPr>
            <a:picLocks noChangeAspect="1"/>
          </p:cNvPicPr>
          <p:nvPr/>
        </p:nvPicPr>
        <p:blipFill>
          <a:blip r:embed="rId2"/>
          <a:stretch>
            <a:fillRect/>
          </a:stretch>
        </p:blipFill>
        <p:spPr>
          <a:xfrm>
            <a:off x="2283401" y="30475"/>
            <a:ext cx="4577198" cy="6588034"/>
          </a:xfrm>
          <a:prstGeom prst="rect">
            <a:avLst/>
          </a:prstGeom>
        </p:spPr>
      </p:pic>
      <p:sp>
        <p:nvSpPr>
          <p:cNvPr id="3" name="Slide Number Placeholder 2">
            <a:extLst>
              <a:ext uri="{FF2B5EF4-FFF2-40B4-BE49-F238E27FC236}">
                <a16:creationId xmlns:a16="http://schemas.microsoft.com/office/drawing/2014/main" id="{A25FA20A-379D-4507-BED3-70CEA4A656A4}"/>
              </a:ext>
            </a:extLst>
          </p:cNvPr>
          <p:cNvSpPr>
            <a:spLocks noGrp="1"/>
          </p:cNvSpPr>
          <p:nvPr>
            <p:ph type="sldNum" sz="quarter" idx="12"/>
          </p:nvPr>
        </p:nvSpPr>
        <p:spPr/>
        <p:txBody>
          <a:bodyPr/>
          <a:lstStyle/>
          <a:p>
            <a:fld id="{BC03EB51-2E59-4B18-BED2-D8B384E257A9}" type="slidenum">
              <a:rPr lang="en-GB" smtClean="0"/>
              <a:pPr/>
              <a:t>49</a:t>
            </a:fld>
            <a:endParaRPr lang="en-GB"/>
          </a:p>
        </p:txBody>
      </p:sp>
    </p:spTree>
    <p:extLst>
      <p:ext uri="{BB962C8B-B14F-4D97-AF65-F5344CB8AC3E}">
        <p14:creationId xmlns:p14="http://schemas.microsoft.com/office/powerpoint/2010/main" val="2658754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1F8FC1-F856-4143-8F42-D45908EFF0E1}"/>
              </a:ext>
            </a:extLst>
          </p:cNvPr>
          <p:cNvPicPr>
            <a:picLocks noChangeAspect="1"/>
          </p:cNvPicPr>
          <p:nvPr/>
        </p:nvPicPr>
        <p:blipFill>
          <a:blip r:embed="rId2"/>
          <a:stretch>
            <a:fillRect/>
          </a:stretch>
        </p:blipFill>
        <p:spPr>
          <a:xfrm>
            <a:off x="0" y="2356"/>
            <a:ext cx="9144000" cy="6853287"/>
          </a:xfrm>
          <a:prstGeom prst="rect">
            <a:avLst/>
          </a:prstGeom>
        </p:spPr>
      </p:pic>
      <p:sp>
        <p:nvSpPr>
          <p:cNvPr id="3" name="Slide Number Placeholder 2">
            <a:extLst>
              <a:ext uri="{FF2B5EF4-FFF2-40B4-BE49-F238E27FC236}">
                <a16:creationId xmlns:a16="http://schemas.microsoft.com/office/drawing/2014/main" id="{E6CD9B7A-82B7-49AF-B775-FD7ABE19E24B}"/>
              </a:ext>
            </a:extLst>
          </p:cNvPr>
          <p:cNvSpPr>
            <a:spLocks noGrp="1"/>
          </p:cNvSpPr>
          <p:nvPr>
            <p:ph type="sldNum" sz="quarter" idx="12"/>
          </p:nvPr>
        </p:nvSpPr>
        <p:spPr/>
        <p:txBody>
          <a:bodyPr/>
          <a:lstStyle/>
          <a:p>
            <a:fld id="{BC03EB51-2E59-4B18-BED2-D8B384E257A9}" type="slidenum">
              <a:rPr lang="en-GB" smtClean="0"/>
              <a:pPr/>
              <a:t>5</a:t>
            </a:fld>
            <a:endParaRPr lang="en-GB"/>
          </a:p>
        </p:txBody>
      </p:sp>
      <p:sp>
        <p:nvSpPr>
          <p:cNvPr id="6" name="Rectangle 5">
            <a:extLst>
              <a:ext uri="{FF2B5EF4-FFF2-40B4-BE49-F238E27FC236}">
                <a16:creationId xmlns:a16="http://schemas.microsoft.com/office/drawing/2014/main" id="{8AEFAF68-D8E2-4764-A8E5-9332ECF95559}"/>
              </a:ext>
            </a:extLst>
          </p:cNvPr>
          <p:cNvSpPr/>
          <p:nvPr/>
        </p:nvSpPr>
        <p:spPr>
          <a:xfrm>
            <a:off x="34836" y="60960"/>
            <a:ext cx="18288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EC076C1-B23D-4BF0-9BC6-3F8DDD0AA23A}"/>
              </a:ext>
            </a:extLst>
          </p:cNvPr>
          <p:cNvSpPr/>
          <p:nvPr/>
        </p:nvSpPr>
        <p:spPr>
          <a:xfrm>
            <a:off x="7241905" y="70406"/>
            <a:ext cx="1828800" cy="52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close up of a logo&#10;&#10;Description automatically generated">
            <a:extLst>
              <a:ext uri="{FF2B5EF4-FFF2-40B4-BE49-F238E27FC236}">
                <a16:creationId xmlns:a16="http://schemas.microsoft.com/office/drawing/2014/main" id="{DDC6252D-0115-43C4-A291-7C3AEEAC6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98" y="6044839"/>
            <a:ext cx="1358726" cy="690500"/>
          </a:xfrm>
          <a:prstGeom prst="rect">
            <a:avLst/>
          </a:prstGeom>
        </p:spPr>
      </p:pic>
    </p:spTree>
    <p:extLst>
      <p:ext uri="{BB962C8B-B14F-4D97-AF65-F5344CB8AC3E}">
        <p14:creationId xmlns:p14="http://schemas.microsoft.com/office/powerpoint/2010/main" val="349338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03D30C-7EA9-4822-A2D6-A34D0D50845B}"/>
              </a:ext>
            </a:extLst>
          </p:cNvPr>
          <p:cNvPicPr>
            <a:picLocks noChangeAspect="1"/>
          </p:cNvPicPr>
          <p:nvPr/>
        </p:nvPicPr>
        <p:blipFill>
          <a:blip r:embed="rId2"/>
          <a:stretch>
            <a:fillRect/>
          </a:stretch>
        </p:blipFill>
        <p:spPr>
          <a:xfrm>
            <a:off x="1309025" y="1019186"/>
            <a:ext cx="6525950" cy="1597321"/>
          </a:xfrm>
          <a:prstGeom prst="rect">
            <a:avLst/>
          </a:prstGeom>
        </p:spPr>
      </p:pic>
      <p:sp>
        <p:nvSpPr>
          <p:cNvPr id="3" name="TextBox 2">
            <a:extLst>
              <a:ext uri="{FF2B5EF4-FFF2-40B4-BE49-F238E27FC236}">
                <a16:creationId xmlns:a16="http://schemas.microsoft.com/office/drawing/2014/main" id="{79191F94-FAF4-4915-9D7A-913F40411A9F}"/>
              </a:ext>
            </a:extLst>
          </p:cNvPr>
          <p:cNvSpPr txBox="1"/>
          <p:nvPr/>
        </p:nvSpPr>
        <p:spPr>
          <a:xfrm>
            <a:off x="2056086" y="3526971"/>
            <a:ext cx="5031827" cy="461665"/>
          </a:xfrm>
          <a:prstGeom prst="rect">
            <a:avLst/>
          </a:prstGeom>
          <a:noFill/>
        </p:spPr>
        <p:txBody>
          <a:bodyPr wrap="none" rtlCol="0">
            <a:spAutoFit/>
          </a:bodyPr>
          <a:lstStyle/>
          <a:p>
            <a:r>
              <a:rPr lang="en-GB" sz="2400" b="1">
                <a:solidFill>
                  <a:schemeClr val="accent1"/>
                </a:solidFill>
              </a:rPr>
              <a:t>Scenarios (Rollout Handbook Page 43)</a:t>
            </a:r>
          </a:p>
        </p:txBody>
      </p:sp>
      <p:sp>
        <p:nvSpPr>
          <p:cNvPr id="2" name="Slide Number Placeholder 1">
            <a:extLst>
              <a:ext uri="{FF2B5EF4-FFF2-40B4-BE49-F238E27FC236}">
                <a16:creationId xmlns:a16="http://schemas.microsoft.com/office/drawing/2014/main" id="{72E681A5-3A5E-4D11-B654-5FAF939A7826}"/>
              </a:ext>
            </a:extLst>
          </p:cNvPr>
          <p:cNvSpPr>
            <a:spLocks noGrp="1"/>
          </p:cNvSpPr>
          <p:nvPr>
            <p:ph type="sldNum" sz="quarter" idx="12"/>
          </p:nvPr>
        </p:nvSpPr>
        <p:spPr/>
        <p:txBody>
          <a:bodyPr/>
          <a:lstStyle/>
          <a:p>
            <a:fld id="{BC03EB51-2E59-4B18-BED2-D8B384E257A9}" type="slidenum">
              <a:rPr lang="en-GB" smtClean="0"/>
              <a:pPr/>
              <a:t>50</a:t>
            </a:fld>
            <a:endParaRPr lang="en-GB"/>
          </a:p>
        </p:txBody>
      </p:sp>
      <p:sp>
        <p:nvSpPr>
          <p:cNvPr id="6" name="Rectangle 5">
            <a:extLst>
              <a:ext uri="{FF2B5EF4-FFF2-40B4-BE49-F238E27FC236}">
                <a16:creationId xmlns:a16="http://schemas.microsoft.com/office/drawing/2014/main" id="{4623B9B5-2906-48DD-AA56-C3F8CD42573A}"/>
              </a:ext>
            </a:extLst>
          </p:cNvPr>
          <p:cNvSpPr/>
          <p:nvPr/>
        </p:nvSpPr>
        <p:spPr>
          <a:xfrm>
            <a:off x="236866" y="6079675"/>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83994CB-E1FC-41EC-8605-F77D6FA02F35}"/>
              </a:ext>
            </a:extLst>
          </p:cNvPr>
          <p:cNvSpPr/>
          <p:nvPr/>
        </p:nvSpPr>
        <p:spPr>
          <a:xfrm>
            <a:off x="7583271" y="6070229"/>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2274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76B364-5854-4ED0-BA26-872CC88012C1}"/>
              </a:ext>
            </a:extLst>
          </p:cNvPr>
          <p:cNvPicPr>
            <a:picLocks noChangeAspect="1"/>
          </p:cNvPicPr>
          <p:nvPr/>
        </p:nvPicPr>
        <p:blipFill>
          <a:blip r:embed="rId2"/>
          <a:stretch>
            <a:fillRect/>
          </a:stretch>
        </p:blipFill>
        <p:spPr>
          <a:xfrm>
            <a:off x="670968" y="623496"/>
            <a:ext cx="7802064" cy="5611008"/>
          </a:xfrm>
          <a:prstGeom prst="rect">
            <a:avLst/>
          </a:prstGeom>
        </p:spPr>
      </p:pic>
      <p:sp>
        <p:nvSpPr>
          <p:cNvPr id="2" name="Slide Number Placeholder 1">
            <a:extLst>
              <a:ext uri="{FF2B5EF4-FFF2-40B4-BE49-F238E27FC236}">
                <a16:creationId xmlns:a16="http://schemas.microsoft.com/office/drawing/2014/main" id="{246CCC8E-7F16-4974-87B1-BC7037AFE73A}"/>
              </a:ext>
            </a:extLst>
          </p:cNvPr>
          <p:cNvSpPr>
            <a:spLocks noGrp="1"/>
          </p:cNvSpPr>
          <p:nvPr>
            <p:ph type="sldNum" sz="quarter" idx="12"/>
          </p:nvPr>
        </p:nvSpPr>
        <p:spPr/>
        <p:txBody>
          <a:bodyPr/>
          <a:lstStyle/>
          <a:p>
            <a:fld id="{BC03EB51-2E59-4B18-BED2-D8B384E257A9}" type="slidenum">
              <a:rPr lang="en-GB" smtClean="0"/>
              <a:pPr/>
              <a:t>51</a:t>
            </a:fld>
            <a:endParaRPr lang="en-GB"/>
          </a:p>
        </p:txBody>
      </p:sp>
    </p:spTree>
    <p:extLst>
      <p:ext uri="{BB962C8B-B14F-4D97-AF65-F5344CB8AC3E}">
        <p14:creationId xmlns:p14="http://schemas.microsoft.com/office/powerpoint/2010/main" val="1090324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960CF7-7FBB-47FB-B2FE-BD7CA0EB3D8A}"/>
              </a:ext>
            </a:extLst>
          </p:cNvPr>
          <p:cNvPicPr>
            <a:picLocks noChangeAspect="1"/>
          </p:cNvPicPr>
          <p:nvPr/>
        </p:nvPicPr>
        <p:blipFill>
          <a:blip r:embed="rId2"/>
          <a:stretch>
            <a:fillRect/>
          </a:stretch>
        </p:blipFill>
        <p:spPr>
          <a:xfrm>
            <a:off x="647152" y="1653356"/>
            <a:ext cx="7849695" cy="4544059"/>
          </a:xfrm>
          <a:prstGeom prst="rect">
            <a:avLst/>
          </a:prstGeom>
        </p:spPr>
      </p:pic>
      <p:pic>
        <p:nvPicPr>
          <p:cNvPr id="4" name="Picture 3">
            <a:extLst>
              <a:ext uri="{FF2B5EF4-FFF2-40B4-BE49-F238E27FC236}">
                <a16:creationId xmlns:a16="http://schemas.microsoft.com/office/drawing/2014/main" id="{3370432E-85FF-4C4E-9755-C1D1CBF59904}"/>
              </a:ext>
            </a:extLst>
          </p:cNvPr>
          <p:cNvPicPr>
            <a:picLocks noChangeAspect="1"/>
          </p:cNvPicPr>
          <p:nvPr/>
        </p:nvPicPr>
        <p:blipFill>
          <a:blip r:embed="rId3"/>
          <a:stretch>
            <a:fillRect/>
          </a:stretch>
        </p:blipFill>
        <p:spPr>
          <a:xfrm>
            <a:off x="739643" y="742574"/>
            <a:ext cx="4477375" cy="828791"/>
          </a:xfrm>
          <a:prstGeom prst="rect">
            <a:avLst/>
          </a:prstGeom>
        </p:spPr>
      </p:pic>
      <p:sp>
        <p:nvSpPr>
          <p:cNvPr id="3" name="Slide Number Placeholder 2">
            <a:extLst>
              <a:ext uri="{FF2B5EF4-FFF2-40B4-BE49-F238E27FC236}">
                <a16:creationId xmlns:a16="http://schemas.microsoft.com/office/drawing/2014/main" id="{CC0D7D59-F20E-47AD-8BFA-684F10C0B941}"/>
              </a:ext>
            </a:extLst>
          </p:cNvPr>
          <p:cNvSpPr>
            <a:spLocks noGrp="1"/>
          </p:cNvSpPr>
          <p:nvPr>
            <p:ph type="sldNum" sz="quarter" idx="12"/>
          </p:nvPr>
        </p:nvSpPr>
        <p:spPr/>
        <p:txBody>
          <a:bodyPr/>
          <a:lstStyle/>
          <a:p>
            <a:fld id="{BC03EB51-2E59-4B18-BED2-D8B384E257A9}" type="slidenum">
              <a:rPr lang="en-GB" smtClean="0"/>
              <a:pPr/>
              <a:t>52</a:t>
            </a:fld>
            <a:endParaRPr lang="en-GB"/>
          </a:p>
        </p:txBody>
      </p:sp>
    </p:spTree>
    <p:extLst>
      <p:ext uri="{BB962C8B-B14F-4D97-AF65-F5344CB8AC3E}">
        <p14:creationId xmlns:p14="http://schemas.microsoft.com/office/powerpoint/2010/main" val="38539641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2F7A3B-E1B4-423B-B17D-394A8C77CAD0}"/>
              </a:ext>
            </a:extLst>
          </p:cNvPr>
          <p:cNvPicPr>
            <a:picLocks noChangeAspect="1"/>
          </p:cNvPicPr>
          <p:nvPr/>
        </p:nvPicPr>
        <p:blipFill>
          <a:blip r:embed="rId2"/>
          <a:stretch>
            <a:fillRect/>
          </a:stretch>
        </p:blipFill>
        <p:spPr>
          <a:xfrm>
            <a:off x="479392" y="1965306"/>
            <a:ext cx="7504958" cy="3867660"/>
          </a:xfrm>
          <a:prstGeom prst="rect">
            <a:avLst/>
          </a:prstGeom>
        </p:spPr>
      </p:pic>
      <p:sp>
        <p:nvSpPr>
          <p:cNvPr id="9" name="TextBox 8">
            <a:extLst>
              <a:ext uri="{FF2B5EF4-FFF2-40B4-BE49-F238E27FC236}">
                <a16:creationId xmlns:a16="http://schemas.microsoft.com/office/drawing/2014/main" id="{67F57332-C14B-4C0E-8266-DA88D1F8E4A8}"/>
              </a:ext>
            </a:extLst>
          </p:cNvPr>
          <p:cNvSpPr txBox="1"/>
          <p:nvPr/>
        </p:nvSpPr>
        <p:spPr>
          <a:xfrm>
            <a:off x="705396" y="1904343"/>
            <a:ext cx="3222677" cy="307777"/>
          </a:xfrm>
          <a:prstGeom prst="rect">
            <a:avLst/>
          </a:prstGeom>
          <a:noFill/>
        </p:spPr>
        <p:txBody>
          <a:bodyPr wrap="none" rtlCol="0">
            <a:spAutoFit/>
          </a:bodyPr>
          <a:lstStyle/>
          <a:p>
            <a:r>
              <a:rPr lang="en-GB" sz="1400"/>
              <a:t>Question 1 (Answer provided as example)</a:t>
            </a:r>
          </a:p>
        </p:txBody>
      </p:sp>
      <p:sp>
        <p:nvSpPr>
          <p:cNvPr id="10" name="TextBox 9">
            <a:extLst>
              <a:ext uri="{FF2B5EF4-FFF2-40B4-BE49-F238E27FC236}">
                <a16:creationId xmlns:a16="http://schemas.microsoft.com/office/drawing/2014/main" id="{1CAE70EE-79DA-4548-B7FC-3B8CCC1ED963}"/>
              </a:ext>
            </a:extLst>
          </p:cNvPr>
          <p:cNvSpPr txBox="1"/>
          <p:nvPr/>
        </p:nvSpPr>
        <p:spPr>
          <a:xfrm>
            <a:off x="5560424" y="1904343"/>
            <a:ext cx="980974" cy="307777"/>
          </a:xfrm>
          <a:prstGeom prst="rect">
            <a:avLst/>
          </a:prstGeom>
          <a:noFill/>
        </p:spPr>
        <p:txBody>
          <a:bodyPr wrap="none" rtlCol="0">
            <a:spAutoFit/>
          </a:bodyPr>
          <a:lstStyle/>
          <a:p>
            <a:r>
              <a:rPr lang="en-GB" sz="1400"/>
              <a:t>Question 2</a:t>
            </a:r>
          </a:p>
        </p:txBody>
      </p:sp>
      <p:pic>
        <p:nvPicPr>
          <p:cNvPr id="11" name="Picture 10">
            <a:extLst>
              <a:ext uri="{FF2B5EF4-FFF2-40B4-BE49-F238E27FC236}">
                <a16:creationId xmlns:a16="http://schemas.microsoft.com/office/drawing/2014/main" id="{BE7FF06D-9EFE-4E1A-A954-D4ED82F2C66F}"/>
              </a:ext>
            </a:extLst>
          </p:cNvPr>
          <p:cNvPicPr>
            <a:picLocks noChangeAspect="1"/>
          </p:cNvPicPr>
          <p:nvPr/>
        </p:nvPicPr>
        <p:blipFill>
          <a:blip r:embed="rId3"/>
          <a:stretch>
            <a:fillRect/>
          </a:stretch>
        </p:blipFill>
        <p:spPr>
          <a:xfrm>
            <a:off x="479392" y="523802"/>
            <a:ext cx="7554379" cy="1257475"/>
          </a:xfrm>
          <a:prstGeom prst="rect">
            <a:avLst/>
          </a:prstGeom>
        </p:spPr>
      </p:pic>
      <p:pic>
        <p:nvPicPr>
          <p:cNvPr id="12" name="Picture 11">
            <a:extLst>
              <a:ext uri="{FF2B5EF4-FFF2-40B4-BE49-F238E27FC236}">
                <a16:creationId xmlns:a16="http://schemas.microsoft.com/office/drawing/2014/main" id="{07800D3A-6FC0-4BD2-97A2-83629FCEE04A}"/>
              </a:ext>
            </a:extLst>
          </p:cNvPr>
          <p:cNvPicPr>
            <a:picLocks noChangeAspect="1"/>
          </p:cNvPicPr>
          <p:nvPr/>
        </p:nvPicPr>
        <p:blipFill>
          <a:blip r:embed="rId4"/>
          <a:stretch>
            <a:fillRect/>
          </a:stretch>
        </p:blipFill>
        <p:spPr>
          <a:xfrm>
            <a:off x="6061166" y="5898479"/>
            <a:ext cx="3021874" cy="881144"/>
          </a:xfrm>
          <a:prstGeom prst="rect">
            <a:avLst/>
          </a:prstGeom>
        </p:spPr>
      </p:pic>
      <p:sp>
        <p:nvSpPr>
          <p:cNvPr id="2" name="Slide Number Placeholder 1">
            <a:extLst>
              <a:ext uri="{FF2B5EF4-FFF2-40B4-BE49-F238E27FC236}">
                <a16:creationId xmlns:a16="http://schemas.microsoft.com/office/drawing/2014/main" id="{59D659C5-B125-4A64-A641-8AE528FA2956}"/>
              </a:ext>
            </a:extLst>
          </p:cNvPr>
          <p:cNvSpPr>
            <a:spLocks noGrp="1"/>
          </p:cNvSpPr>
          <p:nvPr>
            <p:ph type="sldNum" sz="quarter" idx="12"/>
          </p:nvPr>
        </p:nvSpPr>
        <p:spPr/>
        <p:txBody>
          <a:bodyPr/>
          <a:lstStyle/>
          <a:p>
            <a:fld id="{BC03EB51-2E59-4B18-BED2-D8B384E257A9}" type="slidenum">
              <a:rPr lang="en-GB" smtClean="0"/>
              <a:pPr/>
              <a:t>53</a:t>
            </a:fld>
            <a:endParaRPr lang="en-GB"/>
          </a:p>
        </p:txBody>
      </p:sp>
    </p:spTree>
    <p:extLst>
      <p:ext uri="{BB962C8B-B14F-4D97-AF65-F5344CB8AC3E}">
        <p14:creationId xmlns:p14="http://schemas.microsoft.com/office/powerpoint/2010/main" val="849905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D89F08-1B27-410C-ACA4-218477BC048E}"/>
              </a:ext>
            </a:extLst>
          </p:cNvPr>
          <p:cNvPicPr>
            <a:picLocks noChangeAspect="1"/>
          </p:cNvPicPr>
          <p:nvPr/>
        </p:nvPicPr>
        <p:blipFill>
          <a:blip r:embed="rId2"/>
          <a:stretch>
            <a:fillRect/>
          </a:stretch>
        </p:blipFill>
        <p:spPr>
          <a:xfrm>
            <a:off x="261255" y="798131"/>
            <a:ext cx="5906324" cy="2962688"/>
          </a:xfrm>
          <a:prstGeom prst="rect">
            <a:avLst/>
          </a:prstGeom>
        </p:spPr>
      </p:pic>
      <p:pic>
        <p:nvPicPr>
          <p:cNvPr id="8" name="Picture 7">
            <a:extLst>
              <a:ext uri="{FF2B5EF4-FFF2-40B4-BE49-F238E27FC236}">
                <a16:creationId xmlns:a16="http://schemas.microsoft.com/office/drawing/2014/main" id="{EC94FCAC-0200-4D34-B600-1EC2B63D2BA0}"/>
              </a:ext>
            </a:extLst>
          </p:cNvPr>
          <p:cNvPicPr>
            <a:picLocks noChangeAspect="1"/>
          </p:cNvPicPr>
          <p:nvPr/>
        </p:nvPicPr>
        <p:blipFill>
          <a:blip r:embed="rId3"/>
          <a:stretch>
            <a:fillRect/>
          </a:stretch>
        </p:blipFill>
        <p:spPr>
          <a:xfrm>
            <a:off x="261255" y="3803479"/>
            <a:ext cx="5963482" cy="2915057"/>
          </a:xfrm>
          <a:prstGeom prst="rect">
            <a:avLst/>
          </a:prstGeom>
        </p:spPr>
      </p:pic>
      <p:pic>
        <p:nvPicPr>
          <p:cNvPr id="2" name="Picture 1">
            <a:extLst>
              <a:ext uri="{FF2B5EF4-FFF2-40B4-BE49-F238E27FC236}">
                <a16:creationId xmlns:a16="http://schemas.microsoft.com/office/drawing/2014/main" id="{32E8E1CE-ED18-49CA-AAEC-AE2D2AB085FE}"/>
              </a:ext>
            </a:extLst>
          </p:cNvPr>
          <p:cNvPicPr>
            <a:picLocks noChangeAspect="1"/>
          </p:cNvPicPr>
          <p:nvPr/>
        </p:nvPicPr>
        <p:blipFill>
          <a:blip r:embed="rId4"/>
          <a:stretch>
            <a:fillRect/>
          </a:stretch>
        </p:blipFill>
        <p:spPr>
          <a:xfrm>
            <a:off x="6061166" y="5898479"/>
            <a:ext cx="3021874" cy="881144"/>
          </a:xfrm>
          <a:prstGeom prst="rect">
            <a:avLst/>
          </a:prstGeom>
        </p:spPr>
      </p:pic>
      <p:sp>
        <p:nvSpPr>
          <p:cNvPr id="9" name="TextBox 8">
            <a:extLst>
              <a:ext uri="{FF2B5EF4-FFF2-40B4-BE49-F238E27FC236}">
                <a16:creationId xmlns:a16="http://schemas.microsoft.com/office/drawing/2014/main" id="{DDB9CC8B-0982-4870-BBC2-BC50850E50C5}"/>
              </a:ext>
            </a:extLst>
          </p:cNvPr>
          <p:cNvSpPr txBox="1"/>
          <p:nvPr/>
        </p:nvSpPr>
        <p:spPr>
          <a:xfrm>
            <a:off x="509450" y="613465"/>
            <a:ext cx="980974" cy="307777"/>
          </a:xfrm>
          <a:prstGeom prst="rect">
            <a:avLst/>
          </a:prstGeom>
          <a:noFill/>
        </p:spPr>
        <p:txBody>
          <a:bodyPr wrap="none" rtlCol="0">
            <a:spAutoFit/>
          </a:bodyPr>
          <a:lstStyle/>
          <a:p>
            <a:r>
              <a:rPr lang="en-GB" sz="1400"/>
              <a:t>Question 3</a:t>
            </a:r>
          </a:p>
        </p:txBody>
      </p:sp>
      <p:sp>
        <p:nvSpPr>
          <p:cNvPr id="10" name="TextBox 9">
            <a:extLst>
              <a:ext uri="{FF2B5EF4-FFF2-40B4-BE49-F238E27FC236}">
                <a16:creationId xmlns:a16="http://schemas.microsoft.com/office/drawing/2014/main" id="{C9C2D92F-B8B9-4B9A-8B93-6F26E1896CF2}"/>
              </a:ext>
            </a:extLst>
          </p:cNvPr>
          <p:cNvSpPr txBox="1"/>
          <p:nvPr/>
        </p:nvSpPr>
        <p:spPr>
          <a:xfrm>
            <a:off x="4284616" y="626824"/>
            <a:ext cx="980974" cy="307777"/>
          </a:xfrm>
          <a:prstGeom prst="rect">
            <a:avLst/>
          </a:prstGeom>
          <a:noFill/>
        </p:spPr>
        <p:txBody>
          <a:bodyPr wrap="none" rtlCol="0">
            <a:spAutoFit/>
          </a:bodyPr>
          <a:lstStyle/>
          <a:p>
            <a:r>
              <a:rPr lang="en-GB" sz="1400"/>
              <a:t>Question 4</a:t>
            </a:r>
          </a:p>
        </p:txBody>
      </p:sp>
      <p:sp>
        <p:nvSpPr>
          <p:cNvPr id="11" name="TextBox 10">
            <a:extLst>
              <a:ext uri="{FF2B5EF4-FFF2-40B4-BE49-F238E27FC236}">
                <a16:creationId xmlns:a16="http://schemas.microsoft.com/office/drawing/2014/main" id="{560E8A4E-6AC1-4AB2-A78D-55DB259B7E01}"/>
              </a:ext>
            </a:extLst>
          </p:cNvPr>
          <p:cNvSpPr txBox="1"/>
          <p:nvPr/>
        </p:nvSpPr>
        <p:spPr>
          <a:xfrm>
            <a:off x="451268" y="3675717"/>
            <a:ext cx="980974" cy="307777"/>
          </a:xfrm>
          <a:prstGeom prst="rect">
            <a:avLst/>
          </a:prstGeom>
          <a:noFill/>
        </p:spPr>
        <p:txBody>
          <a:bodyPr wrap="none" rtlCol="0">
            <a:spAutoFit/>
          </a:bodyPr>
          <a:lstStyle/>
          <a:p>
            <a:r>
              <a:rPr lang="en-GB" sz="1400"/>
              <a:t>Question 5</a:t>
            </a:r>
          </a:p>
        </p:txBody>
      </p:sp>
      <p:sp>
        <p:nvSpPr>
          <p:cNvPr id="12" name="TextBox 11">
            <a:extLst>
              <a:ext uri="{FF2B5EF4-FFF2-40B4-BE49-F238E27FC236}">
                <a16:creationId xmlns:a16="http://schemas.microsoft.com/office/drawing/2014/main" id="{DCFAC21F-83F6-4B2F-A159-DB10E416C589}"/>
              </a:ext>
            </a:extLst>
          </p:cNvPr>
          <p:cNvSpPr txBox="1"/>
          <p:nvPr/>
        </p:nvSpPr>
        <p:spPr>
          <a:xfrm>
            <a:off x="4226434" y="3689076"/>
            <a:ext cx="980974" cy="307777"/>
          </a:xfrm>
          <a:prstGeom prst="rect">
            <a:avLst/>
          </a:prstGeom>
          <a:noFill/>
        </p:spPr>
        <p:txBody>
          <a:bodyPr wrap="none" rtlCol="0">
            <a:spAutoFit/>
          </a:bodyPr>
          <a:lstStyle/>
          <a:p>
            <a:r>
              <a:rPr lang="en-GB" sz="1400"/>
              <a:t>Question 6</a:t>
            </a:r>
          </a:p>
        </p:txBody>
      </p:sp>
      <p:pic>
        <p:nvPicPr>
          <p:cNvPr id="3" name="Picture 2">
            <a:extLst>
              <a:ext uri="{FF2B5EF4-FFF2-40B4-BE49-F238E27FC236}">
                <a16:creationId xmlns:a16="http://schemas.microsoft.com/office/drawing/2014/main" id="{D974E346-B196-4201-AF97-7F1C2946B296}"/>
              </a:ext>
            </a:extLst>
          </p:cNvPr>
          <p:cNvPicPr>
            <a:picLocks noChangeAspect="1"/>
          </p:cNvPicPr>
          <p:nvPr/>
        </p:nvPicPr>
        <p:blipFill>
          <a:blip r:embed="rId5"/>
          <a:stretch>
            <a:fillRect/>
          </a:stretch>
        </p:blipFill>
        <p:spPr>
          <a:xfrm>
            <a:off x="451268" y="79991"/>
            <a:ext cx="1886213" cy="533474"/>
          </a:xfrm>
          <a:prstGeom prst="rect">
            <a:avLst/>
          </a:prstGeom>
        </p:spPr>
      </p:pic>
      <p:sp>
        <p:nvSpPr>
          <p:cNvPr id="4" name="Slide Number Placeholder 3">
            <a:extLst>
              <a:ext uri="{FF2B5EF4-FFF2-40B4-BE49-F238E27FC236}">
                <a16:creationId xmlns:a16="http://schemas.microsoft.com/office/drawing/2014/main" id="{5DD56E96-D34F-434E-8047-EA4C8773EC84}"/>
              </a:ext>
            </a:extLst>
          </p:cNvPr>
          <p:cNvSpPr>
            <a:spLocks noGrp="1"/>
          </p:cNvSpPr>
          <p:nvPr>
            <p:ph type="sldNum" sz="quarter" idx="12"/>
          </p:nvPr>
        </p:nvSpPr>
        <p:spPr/>
        <p:txBody>
          <a:bodyPr/>
          <a:lstStyle/>
          <a:p>
            <a:fld id="{BC03EB51-2E59-4B18-BED2-D8B384E257A9}" type="slidenum">
              <a:rPr lang="en-GB" smtClean="0"/>
              <a:pPr/>
              <a:t>54</a:t>
            </a:fld>
            <a:endParaRPr lang="en-GB"/>
          </a:p>
        </p:txBody>
      </p:sp>
    </p:spTree>
    <p:extLst>
      <p:ext uri="{BB962C8B-B14F-4D97-AF65-F5344CB8AC3E}">
        <p14:creationId xmlns:p14="http://schemas.microsoft.com/office/powerpoint/2010/main" val="1101723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59EDAC-EA86-465D-9719-F8EB220C65B2}"/>
              </a:ext>
            </a:extLst>
          </p:cNvPr>
          <p:cNvPicPr>
            <a:picLocks noChangeAspect="1"/>
          </p:cNvPicPr>
          <p:nvPr/>
        </p:nvPicPr>
        <p:blipFill>
          <a:blip r:embed="rId2"/>
          <a:stretch>
            <a:fillRect/>
          </a:stretch>
        </p:blipFill>
        <p:spPr>
          <a:xfrm>
            <a:off x="6228544" y="1036320"/>
            <a:ext cx="2658012" cy="5455920"/>
          </a:xfrm>
          <a:prstGeom prst="rect">
            <a:avLst/>
          </a:prstGeom>
        </p:spPr>
      </p:pic>
      <p:sp>
        <p:nvSpPr>
          <p:cNvPr id="3" name="Rectangle 2">
            <a:extLst>
              <a:ext uri="{FF2B5EF4-FFF2-40B4-BE49-F238E27FC236}">
                <a16:creationId xmlns:a16="http://schemas.microsoft.com/office/drawing/2014/main" id="{3942BE2A-23EF-470F-BE70-7ABD4B3FAE16}"/>
              </a:ext>
            </a:extLst>
          </p:cNvPr>
          <p:cNvSpPr/>
          <p:nvPr/>
        </p:nvSpPr>
        <p:spPr>
          <a:xfrm>
            <a:off x="383175" y="696467"/>
            <a:ext cx="5024847" cy="461665"/>
          </a:xfrm>
          <a:prstGeom prst="rect">
            <a:avLst/>
          </a:prstGeom>
        </p:spPr>
        <p:txBody>
          <a:bodyPr wrap="square">
            <a:spAutoFit/>
          </a:bodyPr>
          <a:lstStyle/>
          <a:p>
            <a:r>
              <a:rPr lang="en-US" sz="1200" b="1">
                <a:solidFill>
                  <a:srgbClr val="00B0F0"/>
                </a:solidFill>
              </a:rPr>
              <a:t>Complete the Situation, Background, Assessment and Recommendation sections of the SBARD.</a:t>
            </a:r>
            <a:endParaRPr lang="en-GB" sz="1200" b="1">
              <a:solidFill>
                <a:srgbClr val="00B0F0"/>
              </a:solidFill>
            </a:endParaRPr>
          </a:p>
        </p:txBody>
      </p:sp>
      <p:pic>
        <p:nvPicPr>
          <p:cNvPr id="4" name="Picture 3">
            <a:extLst>
              <a:ext uri="{FF2B5EF4-FFF2-40B4-BE49-F238E27FC236}">
                <a16:creationId xmlns:a16="http://schemas.microsoft.com/office/drawing/2014/main" id="{0644E9D1-5596-4895-A3AD-2ECE5AFDBA5A}"/>
              </a:ext>
            </a:extLst>
          </p:cNvPr>
          <p:cNvPicPr>
            <a:picLocks noChangeAspect="1"/>
          </p:cNvPicPr>
          <p:nvPr/>
        </p:nvPicPr>
        <p:blipFill>
          <a:blip r:embed="rId3"/>
          <a:stretch>
            <a:fillRect/>
          </a:stretch>
        </p:blipFill>
        <p:spPr>
          <a:xfrm>
            <a:off x="182877" y="1298193"/>
            <a:ext cx="6045479" cy="4257875"/>
          </a:xfrm>
          <a:prstGeom prst="rect">
            <a:avLst/>
          </a:prstGeom>
        </p:spPr>
      </p:pic>
      <p:sp>
        <p:nvSpPr>
          <p:cNvPr id="2" name="Slide Number Placeholder 1">
            <a:extLst>
              <a:ext uri="{FF2B5EF4-FFF2-40B4-BE49-F238E27FC236}">
                <a16:creationId xmlns:a16="http://schemas.microsoft.com/office/drawing/2014/main" id="{0BE69B77-BC8E-4B21-9479-163A5B8B76BF}"/>
              </a:ext>
            </a:extLst>
          </p:cNvPr>
          <p:cNvSpPr>
            <a:spLocks noGrp="1"/>
          </p:cNvSpPr>
          <p:nvPr>
            <p:ph type="sldNum" sz="quarter" idx="12"/>
          </p:nvPr>
        </p:nvSpPr>
        <p:spPr/>
        <p:txBody>
          <a:bodyPr/>
          <a:lstStyle/>
          <a:p>
            <a:fld id="{BC03EB51-2E59-4B18-BED2-D8B384E257A9}" type="slidenum">
              <a:rPr lang="en-GB" smtClean="0"/>
              <a:pPr/>
              <a:t>55</a:t>
            </a:fld>
            <a:endParaRPr lang="en-GB"/>
          </a:p>
        </p:txBody>
      </p:sp>
    </p:spTree>
    <p:extLst>
      <p:ext uri="{BB962C8B-B14F-4D97-AF65-F5344CB8AC3E}">
        <p14:creationId xmlns:p14="http://schemas.microsoft.com/office/powerpoint/2010/main" val="12216969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5CCFD8-03D0-46A6-AD49-32FB3D5CF9CA}"/>
              </a:ext>
            </a:extLst>
          </p:cNvPr>
          <p:cNvPicPr>
            <a:picLocks noChangeAspect="1"/>
          </p:cNvPicPr>
          <p:nvPr/>
        </p:nvPicPr>
        <p:blipFill>
          <a:blip r:embed="rId2"/>
          <a:stretch>
            <a:fillRect/>
          </a:stretch>
        </p:blipFill>
        <p:spPr>
          <a:xfrm>
            <a:off x="6296293" y="728763"/>
            <a:ext cx="2690948" cy="5523524"/>
          </a:xfrm>
          <a:prstGeom prst="rect">
            <a:avLst/>
          </a:prstGeom>
        </p:spPr>
      </p:pic>
      <p:sp>
        <p:nvSpPr>
          <p:cNvPr id="2" name="Slide Number Placeholder 1">
            <a:extLst>
              <a:ext uri="{FF2B5EF4-FFF2-40B4-BE49-F238E27FC236}">
                <a16:creationId xmlns:a16="http://schemas.microsoft.com/office/drawing/2014/main" id="{9B8D80C0-FAA7-4C36-B8EF-5A2FF7E4DBD8}"/>
              </a:ext>
            </a:extLst>
          </p:cNvPr>
          <p:cNvSpPr>
            <a:spLocks noGrp="1"/>
          </p:cNvSpPr>
          <p:nvPr>
            <p:ph type="sldNum" sz="quarter" idx="12"/>
          </p:nvPr>
        </p:nvSpPr>
        <p:spPr/>
        <p:txBody>
          <a:bodyPr/>
          <a:lstStyle/>
          <a:p>
            <a:fld id="{BC03EB51-2E59-4B18-BED2-D8B384E257A9}" type="slidenum">
              <a:rPr lang="en-GB" smtClean="0"/>
              <a:pPr/>
              <a:t>56</a:t>
            </a:fld>
            <a:endParaRPr lang="en-GB"/>
          </a:p>
        </p:txBody>
      </p:sp>
      <p:sp>
        <p:nvSpPr>
          <p:cNvPr id="5" name="Rectangle 4">
            <a:extLst>
              <a:ext uri="{FF2B5EF4-FFF2-40B4-BE49-F238E27FC236}">
                <a16:creationId xmlns:a16="http://schemas.microsoft.com/office/drawing/2014/main" id="{3FBBD321-123B-45BA-9621-E600B6FE48E9}"/>
              </a:ext>
            </a:extLst>
          </p:cNvPr>
          <p:cNvSpPr/>
          <p:nvPr/>
        </p:nvSpPr>
        <p:spPr>
          <a:xfrm>
            <a:off x="359999" y="781021"/>
            <a:ext cx="5901463" cy="5432256"/>
          </a:xfrm>
          <a:prstGeom prst="rect">
            <a:avLst/>
          </a:prstGeom>
        </p:spPr>
        <p:txBody>
          <a:bodyPr wrap="square">
            <a:spAutoFit/>
          </a:bodyPr>
          <a:lstStyle/>
          <a:p>
            <a:pPr>
              <a:spcAft>
                <a:spcPts val="600"/>
              </a:spcAft>
            </a:pPr>
            <a:r>
              <a:rPr lang="en-US" sz="1200" b="1"/>
              <a:t>Situation</a:t>
            </a:r>
            <a:r>
              <a:rPr lang="en-US" sz="1200"/>
              <a:t> </a:t>
            </a:r>
          </a:p>
          <a:p>
            <a:pPr>
              <a:spcAft>
                <a:spcPts val="1200"/>
              </a:spcAft>
            </a:pPr>
            <a:r>
              <a:rPr lang="en-US" sz="1200"/>
              <a:t>I am </a:t>
            </a:r>
            <a:r>
              <a:rPr lang="en-US" sz="1200" i="1"/>
              <a:t>“name”</a:t>
            </a:r>
            <a:r>
              <a:rPr lang="en-US" sz="1200"/>
              <a:t> calling from Sunny Hollow Residential Home. I am a carer. My direct line / mobile number is 01276 123 4567. </a:t>
            </a:r>
          </a:p>
          <a:p>
            <a:pPr>
              <a:spcAft>
                <a:spcPts val="1200"/>
              </a:spcAft>
            </a:pPr>
            <a:r>
              <a:rPr lang="en-US" sz="1200"/>
              <a:t>I am calling about Simon, an 81 year old resident who appears unwell today. I am concerned that he is chesty with a higher than normal breathing rate and more confused than usual. </a:t>
            </a:r>
          </a:p>
          <a:p>
            <a:pPr>
              <a:spcAft>
                <a:spcPts val="600"/>
              </a:spcAft>
            </a:pPr>
            <a:r>
              <a:rPr lang="en-US" sz="1200" b="1"/>
              <a:t>Background </a:t>
            </a:r>
          </a:p>
          <a:p>
            <a:pPr>
              <a:spcAft>
                <a:spcPts val="1200"/>
              </a:spcAft>
            </a:pPr>
            <a:r>
              <a:rPr lang="en-US" sz="1200"/>
              <a:t>Simon has dementia. He always </a:t>
            </a:r>
            <a:r>
              <a:rPr lang="en-US" sz="1200" err="1"/>
              <a:t>recognises</a:t>
            </a:r>
            <a:r>
              <a:rPr lang="en-US" sz="1200"/>
              <a:t> his daughter but struggled to </a:t>
            </a:r>
            <a:r>
              <a:rPr lang="en-US" sz="1200" err="1"/>
              <a:t>recognise</a:t>
            </a:r>
            <a:r>
              <a:rPr lang="en-US" sz="1200"/>
              <a:t> her today and thought that she was his mother. </a:t>
            </a:r>
          </a:p>
          <a:p>
            <a:pPr>
              <a:spcAft>
                <a:spcPts val="1200"/>
              </a:spcAft>
            </a:pPr>
            <a:r>
              <a:rPr lang="en-US" sz="1200"/>
              <a:t>Simon has a DNACPR in place but is for full treatment of any reversible illness, including hospital admission. He gets recurrent chest infections. He is currently on a blood pressure medication only. He does have antibiotics in the home. </a:t>
            </a:r>
          </a:p>
          <a:p>
            <a:pPr>
              <a:spcAft>
                <a:spcPts val="1200"/>
              </a:spcAft>
            </a:pPr>
            <a:r>
              <a:rPr lang="en-US" sz="1200"/>
              <a:t>He has deteriorated in the last XX hours his temperature is 37.8</a:t>
            </a:r>
            <a:r>
              <a:rPr lang="en-US" sz="1200">
                <a:sym typeface="Symbol" panose="05050102010706020507" pitchFamily="18" charset="2"/>
              </a:rPr>
              <a:t></a:t>
            </a:r>
            <a:r>
              <a:rPr lang="en-US" sz="1200"/>
              <a:t>C and his breathing rate is 24 breaths per minute.</a:t>
            </a:r>
          </a:p>
          <a:p>
            <a:pPr>
              <a:spcAft>
                <a:spcPts val="600"/>
              </a:spcAft>
            </a:pPr>
            <a:r>
              <a:rPr lang="en-US" sz="1200" b="1"/>
              <a:t>Assessment </a:t>
            </a:r>
          </a:p>
          <a:p>
            <a:pPr>
              <a:spcAft>
                <a:spcPts val="1200"/>
              </a:spcAft>
            </a:pPr>
            <a:r>
              <a:rPr lang="en-US" sz="1200"/>
              <a:t>I think he has a chest infection. I have sat him up.</a:t>
            </a:r>
          </a:p>
          <a:p>
            <a:pPr>
              <a:spcAft>
                <a:spcPts val="600"/>
              </a:spcAft>
            </a:pPr>
            <a:r>
              <a:rPr lang="en-US" sz="1200" b="1"/>
              <a:t>Recommendation </a:t>
            </a:r>
          </a:p>
          <a:p>
            <a:pPr>
              <a:spcAft>
                <a:spcPts val="1200"/>
              </a:spcAft>
            </a:pPr>
            <a:r>
              <a:rPr lang="en-US" sz="1200"/>
              <a:t>Please could you come and see him in the next hour. I will repeat his observations in 15 minutes. Would you like me to start his antibiotics?</a:t>
            </a:r>
          </a:p>
          <a:p>
            <a:pPr>
              <a:spcAft>
                <a:spcPts val="600"/>
              </a:spcAft>
            </a:pPr>
            <a:r>
              <a:rPr lang="en-US" sz="1200" b="1"/>
              <a:t>Decision</a:t>
            </a:r>
          </a:p>
          <a:p>
            <a:pPr>
              <a:spcAft>
                <a:spcPts val="1200"/>
              </a:spcAft>
            </a:pPr>
            <a:r>
              <a:rPr lang="en-US" sz="1200"/>
              <a:t>Thank you, we have agreed that you will visit in the next 2 hours. In the meantime we will start his antibiotics and encourage him to take more fluids.</a:t>
            </a:r>
          </a:p>
        </p:txBody>
      </p:sp>
      <p:sp>
        <p:nvSpPr>
          <p:cNvPr id="9" name="TextBox 8">
            <a:extLst>
              <a:ext uri="{FF2B5EF4-FFF2-40B4-BE49-F238E27FC236}">
                <a16:creationId xmlns:a16="http://schemas.microsoft.com/office/drawing/2014/main" id="{4D4207F5-CF02-40E0-9416-CCB9659626B4}"/>
              </a:ext>
            </a:extLst>
          </p:cNvPr>
          <p:cNvSpPr txBox="1"/>
          <p:nvPr/>
        </p:nvSpPr>
        <p:spPr>
          <a:xfrm>
            <a:off x="228314" y="104829"/>
            <a:ext cx="3908891" cy="523220"/>
          </a:xfrm>
          <a:prstGeom prst="rect">
            <a:avLst/>
          </a:prstGeom>
          <a:noFill/>
        </p:spPr>
        <p:txBody>
          <a:bodyPr wrap="none" rtlCol="0">
            <a:spAutoFit/>
          </a:bodyPr>
          <a:lstStyle/>
          <a:p>
            <a:r>
              <a:rPr lang="en-GB" sz="2800" b="1">
                <a:solidFill>
                  <a:schemeClr val="accent1"/>
                </a:solidFill>
              </a:rPr>
              <a:t>SBARD Example Scenario</a:t>
            </a:r>
          </a:p>
        </p:txBody>
      </p:sp>
    </p:spTree>
    <p:extLst>
      <p:ext uri="{BB962C8B-B14F-4D97-AF65-F5344CB8AC3E}">
        <p14:creationId xmlns:p14="http://schemas.microsoft.com/office/powerpoint/2010/main" val="8681340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03D30C-7EA9-4822-A2D6-A34D0D50845B}"/>
              </a:ext>
            </a:extLst>
          </p:cNvPr>
          <p:cNvPicPr>
            <a:picLocks noChangeAspect="1"/>
          </p:cNvPicPr>
          <p:nvPr/>
        </p:nvPicPr>
        <p:blipFill>
          <a:blip r:embed="rId2"/>
          <a:stretch>
            <a:fillRect/>
          </a:stretch>
        </p:blipFill>
        <p:spPr>
          <a:xfrm>
            <a:off x="1309025" y="1019186"/>
            <a:ext cx="6525950" cy="1597321"/>
          </a:xfrm>
          <a:prstGeom prst="rect">
            <a:avLst/>
          </a:prstGeom>
        </p:spPr>
      </p:pic>
      <p:sp>
        <p:nvSpPr>
          <p:cNvPr id="3" name="TextBox 2">
            <a:extLst>
              <a:ext uri="{FF2B5EF4-FFF2-40B4-BE49-F238E27FC236}">
                <a16:creationId xmlns:a16="http://schemas.microsoft.com/office/drawing/2014/main" id="{79191F94-FAF4-4915-9D7A-913F40411A9F}"/>
              </a:ext>
            </a:extLst>
          </p:cNvPr>
          <p:cNvSpPr txBox="1"/>
          <p:nvPr/>
        </p:nvSpPr>
        <p:spPr>
          <a:xfrm>
            <a:off x="2056086" y="3021873"/>
            <a:ext cx="5031827" cy="1200329"/>
          </a:xfrm>
          <a:prstGeom prst="rect">
            <a:avLst/>
          </a:prstGeom>
          <a:noFill/>
        </p:spPr>
        <p:txBody>
          <a:bodyPr wrap="none" rtlCol="0">
            <a:spAutoFit/>
          </a:bodyPr>
          <a:lstStyle/>
          <a:p>
            <a:pPr algn="ctr"/>
            <a:r>
              <a:rPr lang="en-GB" sz="2400" b="1">
                <a:solidFill>
                  <a:schemeClr val="accent1"/>
                </a:solidFill>
              </a:rPr>
              <a:t>Scenarios (Rollout Handbook Page 47)</a:t>
            </a:r>
          </a:p>
          <a:p>
            <a:pPr algn="ctr"/>
            <a:endParaRPr lang="en-GB" sz="2400" b="1">
              <a:solidFill>
                <a:schemeClr val="accent1"/>
              </a:solidFill>
            </a:endParaRPr>
          </a:p>
          <a:p>
            <a:pPr algn="ctr"/>
            <a:r>
              <a:rPr lang="en-GB" sz="2400" b="1">
                <a:solidFill>
                  <a:srgbClr val="FF0000"/>
                </a:solidFill>
              </a:rPr>
              <a:t>Plot Spoiler – Answers Shown</a:t>
            </a:r>
          </a:p>
        </p:txBody>
      </p:sp>
      <p:sp>
        <p:nvSpPr>
          <p:cNvPr id="2" name="Slide Number Placeholder 1">
            <a:extLst>
              <a:ext uri="{FF2B5EF4-FFF2-40B4-BE49-F238E27FC236}">
                <a16:creationId xmlns:a16="http://schemas.microsoft.com/office/drawing/2014/main" id="{4867423A-3BBC-481B-B90F-79B7BA3FCB82}"/>
              </a:ext>
            </a:extLst>
          </p:cNvPr>
          <p:cNvSpPr>
            <a:spLocks noGrp="1"/>
          </p:cNvSpPr>
          <p:nvPr>
            <p:ph type="sldNum" sz="quarter" idx="12"/>
          </p:nvPr>
        </p:nvSpPr>
        <p:spPr/>
        <p:txBody>
          <a:bodyPr/>
          <a:lstStyle/>
          <a:p>
            <a:fld id="{BC03EB51-2E59-4B18-BED2-D8B384E257A9}" type="slidenum">
              <a:rPr lang="en-GB" smtClean="0"/>
              <a:pPr/>
              <a:t>57</a:t>
            </a:fld>
            <a:endParaRPr lang="en-GB"/>
          </a:p>
        </p:txBody>
      </p:sp>
      <p:sp>
        <p:nvSpPr>
          <p:cNvPr id="6" name="Rectangle 5">
            <a:extLst>
              <a:ext uri="{FF2B5EF4-FFF2-40B4-BE49-F238E27FC236}">
                <a16:creationId xmlns:a16="http://schemas.microsoft.com/office/drawing/2014/main" id="{383D9555-BC6E-4E90-9208-E1D2256FEAF5}"/>
              </a:ext>
            </a:extLst>
          </p:cNvPr>
          <p:cNvSpPr/>
          <p:nvPr/>
        </p:nvSpPr>
        <p:spPr>
          <a:xfrm>
            <a:off x="236866" y="6079675"/>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05AD64C-7149-49B2-9F38-853C93FC61E1}"/>
              </a:ext>
            </a:extLst>
          </p:cNvPr>
          <p:cNvSpPr/>
          <p:nvPr/>
        </p:nvSpPr>
        <p:spPr>
          <a:xfrm>
            <a:off x="7583271" y="6070229"/>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19700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FB9B95-37E6-42BB-9614-CA64D401E841}"/>
              </a:ext>
            </a:extLst>
          </p:cNvPr>
          <p:cNvPicPr>
            <a:picLocks noChangeAspect="1"/>
          </p:cNvPicPr>
          <p:nvPr/>
        </p:nvPicPr>
        <p:blipFill>
          <a:blip r:embed="rId2"/>
          <a:stretch>
            <a:fillRect/>
          </a:stretch>
        </p:blipFill>
        <p:spPr>
          <a:xfrm>
            <a:off x="512722" y="623594"/>
            <a:ext cx="7693260" cy="4453503"/>
          </a:xfrm>
          <a:prstGeom prst="rect">
            <a:avLst/>
          </a:prstGeom>
        </p:spPr>
      </p:pic>
      <p:pic>
        <p:nvPicPr>
          <p:cNvPr id="4" name="Picture 3">
            <a:extLst>
              <a:ext uri="{FF2B5EF4-FFF2-40B4-BE49-F238E27FC236}">
                <a16:creationId xmlns:a16="http://schemas.microsoft.com/office/drawing/2014/main" id="{FDDB9D03-A0DF-4B31-8CBD-0C40C2B41BA6}"/>
              </a:ext>
            </a:extLst>
          </p:cNvPr>
          <p:cNvPicPr>
            <a:picLocks noChangeAspect="1"/>
          </p:cNvPicPr>
          <p:nvPr/>
        </p:nvPicPr>
        <p:blipFill>
          <a:blip r:embed="rId3"/>
          <a:stretch>
            <a:fillRect/>
          </a:stretch>
        </p:blipFill>
        <p:spPr>
          <a:xfrm>
            <a:off x="599520" y="5243668"/>
            <a:ext cx="7944959" cy="990738"/>
          </a:xfrm>
          <a:prstGeom prst="rect">
            <a:avLst/>
          </a:prstGeom>
        </p:spPr>
      </p:pic>
      <p:sp>
        <p:nvSpPr>
          <p:cNvPr id="2" name="Slide Number Placeholder 1">
            <a:extLst>
              <a:ext uri="{FF2B5EF4-FFF2-40B4-BE49-F238E27FC236}">
                <a16:creationId xmlns:a16="http://schemas.microsoft.com/office/drawing/2014/main" id="{F035C161-90B0-4D60-964E-8D9B9ECDF298}"/>
              </a:ext>
            </a:extLst>
          </p:cNvPr>
          <p:cNvSpPr>
            <a:spLocks noGrp="1"/>
          </p:cNvSpPr>
          <p:nvPr>
            <p:ph type="sldNum" sz="quarter" idx="12"/>
          </p:nvPr>
        </p:nvSpPr>
        <p:spPr/>
        <p:txBody>
          <a:bodyPr/>
          <a:lstStyle/>
          <a:p>
            <a:fld id="{BC03EB51-2E59-4B18-BED2-D8B384E257A9}" type="slidenum">
              <a:rPr lang="en-GB" smtClean="0"/>
              <a:pPr/>
              <a:t>58</a:t>
            </a:fld>
            <a:endParaRPr lang="en-GB"/>
          </a:p>
        </p:txBody>
      </p:sp>
    </p:spTree>
    <p:extLst>
      <p:ext uri="{BB962C8B-B14F-4D97-AF65-F5344CB8AC3E}">
        <p14:creationId xmlns:p14="http://schemas.microsoft.com/office/powerpoint/2010/main" val="12266176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76B364-5854-4ED0-BA26-872CC88012C1}"/>
              </a:ext>
            </a:extLst>
          </p:cNvPr>
          <p:cNvPicPr>
            <a:picLocks noChangeAspect="1"/>
          </p:cNvPicPr>
          <p:nvPr/>
        </p:nvPicPr>
        <p:blipFill>
          <a:blip r:embed="rId2"/>
          <a:stretch>
            <a:fillRect/>
          </a:stretch>
        </p:blipFill>
        <p:spPr>
          <a:xfrm>
            <a:off x="364676" y="206988"/>
            <a:ext cx="6505449" cy="4678521"/>
          </a:xfrm>
          <a:prstGeom prst="rect">
            <a:avLst/>
          </a:prstGeom>
        </p:spPr>
      </p:pic>
      <p:grpSp>
        <p:nvGrpSpPr>
          <p:cNvPr id="7" name="Group 6">
            <a:extLst>
              <a:ext uri="{FF2B5EF4-FFF2-40B4-BE49-F238E27FC236}">
                <a16:creationId xmlns:a16="http://schemas.microsoft.com/office/drawing/2014/main" id="{AA6B0CE0-50D4-45FB-9F95-14F8115B156C}"/>
              </a:ext>
            </a:extLst>
          </p:cNvPr>
          <p:cNvGrpSpPr/>
          <p:nvPr/>
        </p:nvGrpSpPr>
        <p:grpSpPr>
          <a:xfrm>
            <a:off x="599520" y="5243668"/>
            <a:ext cx="8040222" cy="1114869"/>
            <a:chOff x="599520" y="5243668"/>
            <a:chExt cx="8040222" cy="1114869"/>
          </a:xfrm>
        </p:grpSpPr>
        <p:pic>
          <p:nvPicPr>
            <p:cNvPr id="6" name="Picture 5">
              <a:extLst>
                <a:ext uri="{FF2B5EF4-FFF2-40B4-BE49-F238E27FC236}">
                  <a16:creationId xmlns:a16="http://schemas.microsoft.com/office/drawing/2014/main" id="{F1BF8133-1202-4C8F-8E0F-1E1AEC044BF1}"/>
                </a:ext>
              </a:extLst>
            </p:cNvPr>
            <p:cNvPicPr>
              <a:picLocks noChangeAspect="1"/>
            </p:cNvPicPr>
            <p:nvPr/>
          </p:nvPicPr>
          <p:blipFill>
            <a:blip r:embed="rId3"/>
            <a:stretch>
              <a:fillRect/>
            </a:stretch>
          </p:blipFill>
          <p:spPr>
            <a:xfrm>
              <a:off x="599520" y="5243668"/>
              <a:ext cx="7944959" cy="990738"/>
            </a:xfrm>
            <a:prstGeom prst="rect">
              <a:avLst/>
            </a:prstGeom>
          </p:spPr>
        </p:pic>
        <p:pic>
          <p:nvPicPr>
            <p:cNvPr id="4" name="Picture 3">
              <a:extLst>
                <a:ext uri="{FF2B5EF4-FFF2-40B4-BE49-F238E27FC236}">
                  <a16:creationId xmlns:a16="http://schemas.microsoft.com/office/drawing/2014/main" id="{E9308AD0-3107-485B-860E-D0D24E354254}"/>
                </a:ext>
              </a:extLst>
            </p:cNvPr>
            <p:cNvPicPr>
              <a:picLocks noChangeAspect="1"/>
            </p:cNvPicPr>
            <p:nvPr/>
          </p:nvPicPr>
          <p:blipFill>
            <a:blip r:embed="rId4"/>
            <a:stretch>
              <a:fillRect/>
            </a:stretch>
          </p:blipFill>
          <p:spPr>
            <a:xfrm>
              <a:off x="599520" y="5567852"/>
              <a:ext cx="8040222" cy="790685"/>
            </a:xfrm>
            <a:prstGeom prst="rect">
              <a:avLst/>
            </a:prstGeom>
          </p:spPr>
        </p:pic>
      </p:grpSp>
      <p:sp>
        <p:nvSpPr>
          <p:cNvPr id="2" name="Slide Number Placeholder 1">
            <a:extLst>
              <a:ext uri="{FF2B5EF4-FFF2-40B4-BE49-F238E27FC236}">
                <a16:creationId xmlns:a16="http://schemas.microsoft.com/office/drawing/2014/main" id="{34707F48-FAFB-45B9-9703-72ED8C41CF45}"/>
              </a:ext>
            </a:extLst>
          </p:cNvPr>
          <p:cNvSpPr>
            <a:spLocks noGrp="1"/>
          </p:cNvSpPr>
          <p:nvPr>
            <p:ph type="sldNum" sz="quarter" idx="12"/>
          </p:nvPr>
        </p:nvSpPr>
        <p:spPr/>
        <p:txBody>
          <a:bodyPr/>
          <a:lstStyle/>
          <a:p>
            <a:fld id="{BC03EB51-2E59-4B18-BED2-D8B384E257A9}" type="slidenum">
              <a:rPr lang="en-GB" smtClean="0"/>
              <a:pPr/>
              <a:t>59</a:t>
            </a:fld>
            <a:endParaRPr lang="en-GB"/>
          </a:p>
        </p:txBody>
      </p:sp>
    </p:spTree>
    <p:extLst>
      <p:ext uri="{BB962C8B-B14F-4D97-AF65-F5344CB8AC3E}">
        <p14:creationId xmlns:p14="http://schemas.microsoft.com/office/powerpoint/2010/main" val="1159791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E6CBFE-A255-4E6D-B197-1043E35085C7}"/>
              </a:ext>
            </a:extLst>
          </p:cNvPr>
          <p:cNvPicPr>
            <a:picLocks noChangeAspect="1"/>
          </p:cNvPicPr>
          <p:nvPr/>
        </p:nvPicPr>
        <p:blipFill>
          <a:blip r:embed="rId2"/>
          <a:stretch>
            <a:fillRect/>
          </a:stretch>
        </p:blipFill>
        <p:spPr>
          <a:xfrm>
            <a:off x="511916" y="657497"/>
            <a:ext cx="4389228" cy="5699756"/>
          </a:xfrm>
          <a:prstGeom prst="rect">
            <a:avLst/>
          </a:prstGeom>
        </p:spPr>
      </p:pic>
      <p:pic>
        <p:nvPicPr>
          <p:cNvPr id="4" name="Picture 3">
            <a:extLst>
              <a:ext uri="{FF2B5EF4-FFF2-40B4-BE49-F238E27FC236}">
                <a16:creationId xmlns:a16="http://schemas.microsoft.com/office/drawing/2014/main" id="{8B79B391-FB80-4A27-B4F7-0086A1A312AF}"/>
              </a:ext>
            </a:extLst>
          </p:cNvPr>
          <p:cNvPicPr>
            <a:picLocks noChangeAspect="1"/>
          </p:cNvPicPr>
          <p:nvPr/>
        </p:nvPicPr>
        <p:blipFill>
          <a:blip r:embed="rId3"/>
          <a:stretch>
            <a:fillRect/>
          </a:stretch>
        </p:blipFill>
        <p:spPr>
          <a:xfrm>
            <a:off x="4901143" y="574766"/>
            <a:ext cx="3911923" cy="5760000"/>
          </a:xfrm>
          <a:prstGeom prst="rect">
            <a:avLst/>
          </a:prstGeom>
        </p:spPr>
      </p:pic>
      <p:sp>
        <p:nvSpPr>
          <p:cNvPr id="2" name="Slide Number Placeholder 1">
            <a:extLst>
              <a:ext uri="{FF2B5EF4-FFF2-40B4-BE49-F238E27FC236}">
                <a16:creationId xmlns:a16="http://schemas.microsoft.com/office/drawing/2014/main" id="{65DEB3A3-91AB-4D3B-BA67-AD97D7AE5509}"/>
              </a:ext>
            </a:extLst>
          </p:cNvPr>
          <p:cNvSpPr>
            <a:spLocks noGrp="1"/>
          </p:cNvSpPr>
          <p:nvPr>
            <p:ph type="sldNum" sz="quarter" idx="12"/>
          </p:nvPr>
        </p:nvSpPr>
        <p:spPr/>
        <p:txBody>
          <a:bodyPr/>
          <a:lstStyle/>
          <a:p>
            <a:fld id="{BC03EB51-2E59-4B18-BED2-D8B384E257A9}" type="slidenum">
              <a:rPr lang="en-GB" smtClean="0"/>
              <a:pPr/>
              <a:t>6</a:t>
            </a:fld>
            <a:endParaRPr lang="en-GB"/>
          </a:p>
        </p:txBody>
      </p:sp>
    </p:spTree>
    <p:extLst>
      <p:ext uri="{BB962C8B-B14F-4D97-AF65-F5344CB8AC3E}">
        <p14:creationId xmlns:p14="http://schemas.microsoft.com/office/powerpoint/2010/main" val="34493223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7E4D39-C6C3-4286-899A-7DB884348407}"/>
              </a:ext>
            </a:extLst>
          </p:cNvPr>
          <p:cNvPicPr>
            <a:picLocks noChangeAspect="1"/>
          </p:cNvPicPr>
          <p:nvPr/>
        </p:nvPicPr>
        <p:blipFill>
          <a:blip r:embed="rId2"/>
          <a:stretch>
            <a:fillRect/>
          </a:stretch>
        </p:blipFill>
        <p:spPr>
          <a:xfrm>
            <a:off x="165260" y="8705"/>
            <a:ext cx="4756475" cy="2451237"/>
          </a:xfrm>
          <a:prstGeom prst="rect">
            <a:avLst/>
          </a:prstGeom>
        </p:spPr>
      </p:pic>
      <p:pic>
        <p:nvPicPr>
          <p:cNvPr id="3" name="Picture 2">
            <a:extLst>
              <a:ext uri="{FF2B5EF4-FFF2-40B4-BE49-F238E27FC236}">
                <a16:creationId xmlns:a16="http://schemas.microsoft.com/office/drawing/2014/main" id="{34AE316E-3B6C-4B9F-B57C-5A356314FB68}"/>
              </a:ext>
            </a:extLst>
          </p:cNvPr>
          <p:cNvPicPr>
            <a:picLocks noChangeAspect="1"/>
          </p:cNvPicPr>
          <p:nvPr/>
        </p:nvPicPr>
        <p:blipFill>
          <a:blip r:embed="rId3"/>
          <a:stretch>
            <a:fillRect/>
          </a:stretch>
        </p:blipFill>
        <p:spPr>
          <a:xfrm>
            <a:off x="165260" y="2320167"/>
            <a:ext cx="4676706" cy="2345896"/>
          </a:xfrm>
          <a:prstGeom prst="rect">
            <a:avLst/>
          </a:prstGeom>
        </p:spPr>
      </p:pic>
      <p:pic>
        <p:nvPicPr>
          <p:cNvPr id="4" name="Picture 3">
            <a:extLst>
              <a:ext uri="{FF2B5EF4-FFF2-40B4-BE49-F238E27FC236}">
                <a16:creationId xmlns:a16="http://schemas.microsoft.com/office/drawing/2014/main" id="{E012A03F-9C90-446E-8B3F-385F1E5BC4E8}"/>
              </a:ext>
            </a:extLst>
          </p:cNvPr>
          <p:cNvPicPr>
            <a:picLocks noChangeAspect="1"/>
          </p:cNvPicPr>
          <p:nvPr/>
        </p:nvPicPr>
        <p:blipFill>
          <a:blip r:embed="rId4"/>
          <a:stretch>
            <a:fillRect/>
          </a:stretch>
        </p:blipFill>
        <p:spPr>
          <a:xfrm>
            <a:off x="296089" y="4482743"/>
            <a:ext cx="4618677" cy="2257692"/>
          </a:xfrm>
          <a:prstGeom prst="rect">
            <a:avLst/>
          </a:prstGeom>
        </p:spPr>
      </p:pic>
      <p:sp>
        <p:nvSpPr>
          <p:cNvPr id="5" name="Rectangle 4">
            <a:extLst>
              <a:ext uri="{FF2B5EF4-FFF2-40B4-BE49-F238E27FC236}">
                <a16:creationId xmlns:a16="http://schemas.microsoft.com/office/drawing/2014/main" id="{77EF003A-2740-4F19-8411-EC5CF1CB24A0}"/>
              </a:ext>
            </a:extLst>
          </p:cNvPr>
          <p:cNvSpPr/>
          <p:nvPr/>
        </p:nvSpPr>
        <p:spPr>
          <a:xfrm>
            <a:off x="5115063" y="2899341"/>
            <a:ext cx="3732848" cy="1754326"/>
          </a:xfrm>
          <a:prstGeom prst="rect">
            <a:avLst/>
          </a:prstGeom>
        </p:spPr>
        <p:txBody>
          <a:bodyPr wrap="square">
            <a:spAutoFit/>
          </a:bodyPr>
          <a:lstStyle/>
          <a:p>
            <a:r>
              <a:rPr lang="en-US"/>
              <a:t>Correct answers: NEWS calculations</a:t>
            </a:r>
          </a:p>
          <a:p>
            <a:r>
              <a:rPr lang="en-US"/>
              <a:t>Q2 = zero (0)</a:t>
            </a:r>
          </a:p>
          <a:p>
            <a:r>
              <a:rPr lang="en-US"/>
              <a:t>Q3 = eight (8) because of Scale 2</a:t>
            </a:r>
          </a:p>
          <a:p>
            <a:r>
              <a:rPr lang="en-US"/>
              <a:t>Q4 = one (1) because of Scale 2</a:t>
            </a:r>
          </a:p>
          <a:p>
            <a:r>
              <a:rPr lang="en-US"/>
              <a:t>Q5 = three (3)</a:t>
            </a:r>
          </a:p>
          <a:p>
            <a:r>
              <a:rPr lang="en-US"/>
              <a:t>Q6 = nine (9)</a:t>
            </a:r>
            <a:endParaRPr lang="en-GB"/>
          </a:p>
        </p:txBody>
      </p:sp>
      <p:sp>
        <p:nvSpPr>
          <p:cNvPr id="6" name="TextBox 5">
            <a:extLst>
              <a:ext uri="{FF2B5EF4-FFF2-40B4-BE49-F238E27FC236}">
                <a16:creationId xmlns:a16="http://schemas.microsoft.com/office/drawing/2014/main" id="{90407DC1-AD59-4888-903E-62E835321CDF}"/>
              </a:ext>
            </a:extLst>
          </p:cNvPr>
          <p:cNvSpPr txBox="1"/>
          <p:nvPr/>
        </p:nvSpPr>
        <p:spPr>
          <a:xfrm>
            <a:off x="4270314" y="1558834"/>
            <a:ext cx="301686" cy="369332"/>
          </a:xfrm>
          <a:prstGeom prst="rect">
            <a:avLst/>
          </a:prstGeom>
          <a:noFill/>
        </p:spPr>
        <p:txBody>
          <a:bodyPr wrap="none" rtlCol="0">
            <a:spAutoFit/>
          </a:bodyPr>
          <a:lstStyle/>
          <a:p>
            <a:r>
              <a:rPr lang="en-GB" b="1">
                <a:solidFill>
                  <a:srgbClr val="FF0000"/>
                </a:solidFill>
              </a:rPr>
              <a:t>0</a:t>
            </a:r>
          </a:p>
        </p:txBody>
      </p:sp>
      <p:sp>
        <p:nvSpPr>
          <p:cNvPr id="7" name="TextBox 6">
            <a:extLst>
              <a:ext uri="{FF2B5EF4-FFF2-40B4-BE49-F238E27FC236}">
                <a16:creationId xmlns:a16="http://schemas.microsoft.com/office/drawing/2014/main" id="{6972B6C0-26B6-44E7-AC39-B7D2425E351A}"/>
              </a:ext>
            </a:extLst>
          </p:cNvPr>
          <p:cNvSpPr txBox="1"/>
          <p:nvPr/>
        </p:nvSpPr>
        <p:spPr>
          <a:xfrm>
            <a:off x="2785503" y="3732745"/>
            <a:ext cx="301686" cy="369332"/>
          </a:xfrm>
          <a:prstGeom prst="rect">
            <a:avLst/>
          </a:prstGeom>
          <a:noFill/>
        </p:spPr>
        <p:txBody>
          <a:bodyPr wrap="none" rtlCol="0">
            <a:spAutoFit/>
          </a:bodyPr>
          <a:lstStyle/>
          <a:p>
            <a:r>
              <a:rPr lang="en-GB" b="1">
                <a:solidFill>
                  <a:srgbClr val="FF0000"/>
                </a:solidFill>
              </a:rPr>
              <a:t>8</a:t>
            </a:r>
          </a:p>
        </p:txBody>
      </p:sp>
      <p:sp>
        <p:nvSpPr>
          <p:cNvPr id="8" name="TextBox 7">
            <a:extLst>
              <a:ext uri="{FF2B5EF4-FFF2-40B4-BE49-F238E27FC236}">
                <a16:creationId xmlns:a16="http://schemas.microsoft.com/office/drawing/2014/main" id="{6189273A-63E8-4D70-BB7F-727DC0C9DE81}"/>
              </a:ext>
            </a:extLst>
          </p:cNvPr>
          <p:cNvSpPr txBox="1"/>
          <p:nvPr/>
        </p:nvSpPr>
        <p:spPr>
          <a:xfrm>
            <a:off x="4265960" y="3727824"/>
            <a:ext cx="301686" cy="369332"/>
          </a:xfrm>
          <a:prstGeom prst="rect">
            <a:avLst/>
          </a:prstGeom>
          <a:noFill/>
        </p:spPr>
        <p:txBody>
          <a:bodyPr wrap="none" rtlCol="0">
            <a:spAutoFit/>
          </a:bodyPr>
          <a:lstStyle/>
          <a:p>
            <a:r>
              <a:rPr lang="en-GB" b="1">
                <a:solidFill>
                  <a:srgbClr val="FF0000"/>
                </a:solidFill>
              </a:rPr>
              <a:t>1</a:t>
            </a:r>
          </a:p>
        </p:txBody>
      </p:sp>
      <p:sp>
        <p:nvSpPr>
          <p:cNvPr id="9" name="TextBox 8">
            <a:extLst>
              <a:ext uri="{FF2B5EF4-FFF2-40B4-BE49-F238E27FC236}">
                <a16:creationId xmlns:a16="http://schemas.microsoft.com/office/drawing/2014/main" id="{7568478C-3B9F-47F3-82AE-F8A2AA4005E0}"/>
              </a:ext>
            </a:extLst>
          </p:cNvPr>
          <p:cNvSpPr txBox="1"/>
          <p:nvPr/>
        </p:nvSpPr>
        <p:spPr>
          <a:xfrm>
            <a:off x="2785503" y="5891349"/>
            <a:ext cx="301686" cy="369332"/>
          </a:xfrm>
          <a:prstGeom prst="rect">
            <a:avLst/>
          </a:prstGeom>
          <a:noFill/>
        </p:spPr>
        <p:txBody>
          <a:bodyPr wrap="none" rtlCol="0">
            <a:spAutoFit/>
          </a:bodyPr>
          <a:lstStyle/>
          <a:p>
            <a:r>
              <a:rPr lang="en-GB" b="1">
                <a:solidFill>
                  <a:srgbClr val="FF0000"/>
                </a:solidFill>
              </a:rPr>
              <a:t>3</a:t>
            </a:r>
          </a:p>
        </p:txBody>
      </p:sp>
      <p:sp>
        <p:nvSpPr>
          <p:cNvPr id="10" name="TextBox 9">
            <a:extLst>
              <a:ext uri="{FF2B5EF4-FFF2-40B4-BE49-F238E27FC236}">
                <a16:creationId xmlns:a16="http://schemas.microsoft.com/office/drawing/2014/main" id="{11745B0A-90AA-4E07-8ED9-4690DEB62622}"/>
              </a:ext>
            </a:extLst>
          </p:cNvPr>
          <p:cNvSpPr txBox="1"/>
          <p:nvPr/>
        </p:nvSpPr>
        <p:spPr>
          <a:xfrm>
            <a:off x="4265960" y="5891349"/>
            <a:ext cx="301686" cy="369332"/>
          </a:xfrm>
          <a:prstGeom prst="rect">
            <a:avLst/>
          </a:prstGeom>
          <a:noFill/>
        </p:spPr>
        <p:txBody>
          <a:bodyPr wrap="none" rtlCol="0">
            <a:spAutoFit/>
          </a:bodyPr>
          <a:lstStyle/>
          <a:p>
            <a:r>
              <a:rPr lang="en-GB" b="1">
                <a:solidFill>
                  <a:srgbClr val="FF0000"/>
                </a:solidFill>
              </a:rPr>
              <a:t>9</a:t>
            </a:r>
          </a:p>
        </p:txBody>
      </p:sp>
      <p:sp>
        <p:nvSpPr>
          <p:cNvPr id="11" name="Slide Number Placeholder 10">
            <a:extLst>
              <a:ext uri="{FF2B5EF4-FFF2-40B4-BE49-F238E27FC236}">
                <a16:creationId xmlns:a16="http://schemas.microsoft.com/office/drawing/2014/main" id="{8F3D02CF-47DD-45F0-99F2-6809D05A18C4}"/>
              </a:ext>
            </a:extLst>
          </p:cNvPr>
          <p:cNvSpPr>
            <a:spLocks noGrp="1"/>
          </p:cNvSpPr>
          <p:nvPr>
            <p:ph type="sldNum" sz="quarter" idx="12"/>
          </p:nvPr>
        </p:nvSpPr>
        <p:spPr/>
        <p:txBody>
          <a:bodyPr/>
          <a:lstStyle/>
          <a:p>
            <a:fld id="{BC03EB51-2E59-4B18-BED2-D8B384E257A9}" type="slidenum">
              <a:rPr lang="en-GB" smtClean="0"/>
              <a:pPr/>
              <a:t>60</a:t>
            </a:fld>
            <a:endParaRPr lang="en-GB"/>
          </a:p>
        </p:txBody>
      </p:sp>
    </p:spTree>
    <p:extLst>
      <p:ext uri="{BB962C8B-B14F-4D97-AF65-F5344CB8AC3E}">
        <p14:creationId xmlns:p14="http://schemas.microsoft.com/office/powerpoint/2010/main" val="34267972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989699-775A-4CB5-918D-F9E017E56F82}"/>
              </a:ext>
            </a:extLst>
          </p:cNvPr>
          <p:cNvPicPr>
            <a:picLocks noChangeAspect="1"/>
          </p:cNvPicPr>
          <p:nvPr/>
        </p:nvPicPr>
        <p:blipFill>
          <a:blip r:embed="rId2"/>
          <a:stretch>
            <a:fillRect/>
          </a:stretch>
        </p:blipFill>
        <p:spPr>
          <a:xfrm>
            <a:off x="206573" y="161797"/>
            <a:ext cx="6429357" cy="6688415"/>
          </a:xfrm>
          <a:prstGeom prst="rect">
            <a:avLst/>
          </a:prstGeom>
        </p:spPr>
      </p:pic>
      <p:pic>
        <p:nvPicPr>
          <p:cNvPr id="4" name="Picture 3">
            <a:extLst>
              <a:ext uri="{FF2B5EF4-FFF2-40B4-BE49-F238E27FC236}">
                <a16:creationId xmlns:a16="http://schemas.microsoft.com/office/drawing/2014/main" id="{E15CCFD8-03D0-46A6-AD49-32FB3D5CF9CA}"/>
              </a:ext>
            </a:extLst>
          </p:cNvPr>
          <p:cNvPicPr>
            <a:picLocks noChangeAspect="1"/>
          </p:cNvPicPr>
          <p:nvPr/>
        </p:nvPicPr>
        <p:blipFill>
          <a:blip r:embed="rId3"/>
          <a:stretch>
            <a:fillRect/>
          </a:stretch>
        </p:blipFill>
        <p:spPr>
          <a:xfrm>
            <a:off x="6635930" y="1672045"/>
            <a:ext cx="2180716" cy="4476206"/>
          </a:xfrm>
          <a:prstGeom prst="rect">
            <a:avLst/>
          </a:prstGeom>
        </p:spPr>
      </p:pic>
      <p:sp>
        <p:nvSpPr>
          <p:cNvPr id="2" name="Slide Number Placeholder 1">
            <a:extLst>
              <a:ext uri="{FF2B5EF4-FFF2-40B4-BE49-F238E27FC236}">
                <a16:creationId xmlns:a16="http://schemas.microsoft.com/office/drawing/2014/main" id="{9B8D80C0-FAA7-4C36-B8EF-5A2FF7E4DBD8}"/>
              </a:ext>
            </a:extLst>
          </p:cNvPr>
          <p:cNvSpPr>
            <a:spLocks noGrp="1"/>
          </p:cNvSpPr>
          <p:nvPr>
            <p:ph type="sldNum" sz="quarter" idx="12"/>
          </p:nvPr>
        </p:nvSpPr>
        <p:spPr/>
        <p:txBody>
          <a:bodyPr/>
          <a:lstStyle/>
          <a:p>
            <a:fld id="{BC03EB51-2E59-4B18-BED2-D8B384E257A9}" type="slidenum">
              <a:rPr lang="en-GB" smtClean="0"/>
              <a:pPr/>
              <a:t>61</a:t>
            </a:fld>
            <a:endParaRPr lang="en-GB"/>
          </a:p>
        </p:txBody>
      </p:sp>
    </p:spTree>
    <p:extLst>
      <p:ext uri="{BB962C8B-B14F-4D97-AF65-F5344CB8AC3E}">
        <p14:creationId xmlns:p14="http://schemas.microsoft.com/office/powerpoint/2010/main" val="1390484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070AA7-5CC9-4D28-A519-A998FECC6717}"/>
              </a:ext>
            </a:extLst>
          </p:cNvPr>
          <p:cNvPicPr>
            <a:picLocks noChangeAspect="1"/>
          </p:cNvPicPr>
          <p:nvPr/>
        </p:nvPicPr>
        <p:blipFill>
          <a:blip r:embed="rId2"/>
          <a:stretch>
            <a:fillRect/>
          </a:stretch>
        </p:blipFill>
        <p:spPr>
          <a:xfrm>
            <a:off x="248651" y="1073057"/>
            <a:ext cx="4576614" cy="2698284"/>
          </a:xfrm>
          <a:prstGeom prst="rect">
            <a:avLst/>
          </a:prstGeom>
        </p:spPr>
      </p:pic>
      <p:pic>
        <p:nvPicPr>
          <p:cNvPr id="3" name="Picture 2">
            <a:extLst>
              <a:ext uri="{FF2B5EF4-FFF2-40B4-BE49-F238E27FC236}">
                <a16:creationId xmlns:a16="http://schemas.microsoft.com/office/drawing/2014/main" id="{6345D86D-A847-47D6-8011-5070BF117FB8}"/>
              </a:ext>
            </a:extLst>
          </p:cNvPr>
          <p:cNvPicPr>
            <a:picLocks noChangeAspect="1"/>
          </p:cNvPicPr>
          <p:nvPr/>
        </p:nvPicPr>
        <p:blipFill>
          <a:blip r:embed="rId3"/>
          <a:stretch>
            <a:fillRect/>
          </a:stretch>
        </p:blipFill>
        <p:spPr>
          <a:xfrm>
            <a:off x="237021" y="3727797"/>
            <a:ext cx="4588244" cy="2875689"/>
          </a:xfrm>
          <a:prstGeom prst="rect">
            <a:avLst/>
          </a:prstGeom>
        </p:spPr>
      </p:pic>
      <p:pic>
        <p:nvPicPr>
          <p:cNvPr id="4" name="Picture 3">
            <a:extLst>
              <a:ext uri="{FF2B5EF4-FFF2-40B4-BE49-F238E27FC236}">
                <a16:creationId xmlns:a16="http://schemas.microsoft.com/office/drawing/2014/main" id="{EC8A7FEE-5FD2-42B5-8F5C-7FEE63760E72}"/>
              </a:ext>
            </a:extLst>
          </p:cNvPr>
          <p:cNvPicPr>
            <a:picLocks noChangeAspect="1"/>
          </p:cNvPicPr>
          <p:nvPr/>
        </p:nvPicPr>
        <p:blipFill>
          <a:blip r:embed="rId4"/>
          <a:stretch>
            <a:fillRect/>
          </a:stretch>
        </p:blipFill>
        <p:spPr>
          <a:xfrm>
            <a:off x="4968569" y="2628379"/>
            <a:ext cx="4019395" cy="2770947"/>
          </a:xfrm>
          <a:prstGeom prst="rect">
            <a:avLst/>
          </a:prstGeom>
          <a:ln w="9525">
            <a:solidFill>
              <a:schemeClr val="tx1"/>
            </a:solidFill>
          </a:ln>
        </p:spPr>
      </p:pic>
      <p:sp>
        <p:nvSpPr>
          <p:cNvPr id="5" name="Rectangle 4">
            <a:extLst>
              <a:ext uri="{FF2B5EF4-FFF2-40B4-BE49-F238E27FC236}">
                <a16:creationId xmlns:a16="http://schemas.microsoft.com/office/drawing/2014/main" id="{287697A8-10D3-441C-A6F5-0D649279A4D2}"/>
              </a:ext>
            </a:extLst>
          </p:cNvPr>
          <p:cNvSpPr/>
          <p:nvPr/>
        </p:nvSpPr>
        <p:spPr>
          <a:xfrm>
            <a:off x="208290" y="951135"/>
            <a:ext cx="4616975" cy="56760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26C0AF9-7382-46D8-9F3F-F33D822383E2}"/>
              </a:ext>
            </a:extLst>
          </p:cNvPr>
          <p:cNvSpPr txBox="1"/>
          <p:nvPr/>
        </p:nvSpPr>
        <p:spPr>
          <a:xfrm>
            <a:off x="252000" y="108000"/>
            <a:ext cx="5447325" cy="677108"/>
          </a:xfrm>
          <a:prstGeom prst="rect">
            <a:avLst/>
          </a:prstGeom>
          <a:noFill/>
        </p:spPr>
        <p:txBody>
          <a:bodyPr wrap="none" rtlCol="0">
            <a:spAutoFit/>
          </a:bodyPr>
          <a:lstStyle/>
          <a:p>
            <a:r>
              <a:rPr lang="en-GB"/>
              <a:t>Optional Competency Statement</a:t>
            </a:r>
          </a:p>
          <a:p>
            <a:r>
              <a:rPr lang="en-GB" sz="1000"/>
              <a:t>Individual competency assessment is not a mandatory part of the RESTORE2 process </a:t>
            </a:r>
          </a:p>
          <a:p>
            <a:r>
              <a:rPr lang="en-GB" sz="1000"/>
              <a:t>but a suggested template is included as an example for anyone considering adopting this approach.</a:t>
            </a:r>
          </a:p>
        </p:txBody>
      </p:sp>
      <p:sp>
        <p:nvSpPr>
          <p:cNvPr id="7" name="Slide Number Placeholder 6">
            <a:extLst>
              <a:ext uri="{FF2B5EF4-FFF2-40B4-BE49-F238E27FC236}">
                <a16:creationId xmlns:a16="http://schemas.microsoft.com/office/drawing/2014/main" id="{E7BB6559-EA43-4089-80F7-39282A12DF9B}"/>
              </a:ext>
            </a:extLst>
          </p:cNvPr>
          <p:cNvSpPr>
            <a:spLocks noGrp="1"/>
          </p:cNvSpPr>
          <p:nvPr>
            <p:ph type="sldNum" sz="quarter" idx="12"/>
          </p:nvPr>
        </p:nvSpPr>
        <p:spPr/>
        <p:txBody>
          <a:bodyPr/>
          <a:lstStyle/>
          <a:p>
            <a:fld id="{BC03EB51-2E59-4B18-BED2-D8B384E257A9}" type="slidenum">
              <a:rPr lang="en-GB" smtClean="0"/>
              <a:pPr/>
              <a:t>62</a:t>
            </a:fld>
            <a:endParaRPr lang="en-GB"/>
          </a:p>
        </p:txBody>
      </p:sp>
    </p:spTree>
    <p:extLst>
      <p:ext uri="{BB962C8B-B14F-4D97-AF65-F5344CB8AC3E}">
        <p14:creationId xmlns:p14="http://schemas.microsoft.com/office/powerpoint/2010/main" val="16017862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29AFD9-431A-4A60-928C-EF6049931B60}"/>
              </a:ext>
            </a:extLst>
          </p:cNvPr>
          <p:cNvPicPr>
            <a:picLocks noChangeAspect="1"/>
          </p:cNvPicPr>
          <p:nvPr/>
        </p:nvPicPr>
        <p:blipFill>
          <a:blip r:embed="rId2"/>
          <a:stretch>
            <a:fillRect/>
          </a:stretch>
        </p:blipFill>
        <p:spPr>
          <a:xfrm>
            <a:off x="567785" y="1057419"/>
            <a:ext cx="3783107" cy="5463105"/>
          </a:xfrm>
          <a:prstGeom prst="rect">
            <a:avLst/>
          </a:prstGeom>
        </p:spPr>
      </p:pic>
      <p:pic>
        <p:nvPicPr>
          <p:cNvPr id="3" name="Picture 2">
            <a:extLst>
              <a:ext uri="{FF2B5EF4-FFF2-40B4-BE49-F238E27FC236}">
                <a16:creationId xmlns:a16="http://schemas.microsoft.com/office/drawing/2014/main" id="{01C4E098-FEBB-4F69-AC44-24802C89DF85}"/>
              </a:ext>
            </a:extLst>
          </p:cNvPr>
          <p:cNvPicPr>
            <a:picLocks noChangeAspect="1"/>
          </p:cNvPicPr>
          <p:nvPr/>
        </p:nvPicPr>
        <p:blipFill>
          <a:blip r:embed="rId3"/>
          <a:stretch>
            <a:fillRect/>
          </a:stretch>
        </p:blipFill>
        <p:spPr>
          <a:xfrm>
            <a:off x="4793110" y="1057420"/>
            <a:ext cx="3548522" cy="5463104"/>
          </a:xfrm>
          <a:prstGeom prst="rect">
            <a:avLst/>
          </a:prstGeom>
        </p:spPr>
      </p:pic>
      <p:sp>
        <p:nvSpPr>
          <p:cNvPr id="5" name="Slide Number Placeholder 4">
            <a:extLst>
              <a:ext uri="{FF2B5EF4-FFF2-40B4-BE49-F238E27FC236}">
                <a16:creationId xmlns:a16="http://schemas.microsoft.com/office/drawing/2014/main" id="{7F0A384F-C587-401F-B690-AE14CF87A0F6}"/>
              </a:ext>
            </a:extLst>
          </p:cNvPr>
          <p:cNvSpPr>
            <a:spLocks noGrp="1"/>
          </p:cNvSpPr>
          <p:nvPr>
            <p:ph type="sldNum" sz="quarter" idx="12"/>
          </p:nvPr>
        </p:nvSpPr>
        <p:spPr/>
        <p:txBody>
          <a:bodyPr/>
          <a:lstStyle/>
          <a:p>
            <a:fld id="{BC03EB51-2E59-4B18-BED2-D8B384E257A9}" type="slidenum">
              <a:rPr lang="en-GB" smtClean="0"/>
              <a:pPr/>
              <a:t>63</a:t>
            </a:fld>
            <a:endParaRPr lang="en-GB"/>
          </a:p>
        </p:txBody>
      </p:sp>
      <p:sp>
        <p:nvSpPr>
          <p:cNvPr id="6" name="TextBox 5">
            <a:extLst>
              <a:ext uri="{FF2B5EF4-FFF2-40B4-BE49-F238E27FC236}">
                <a16:creationId xmlns:a16="http://schemas.microsoft.com/office/drawing/2014/main" id="{9BB2C219-0D3C-4FEB-A0C2-2426EB95E2A3}"/>
              </a:ext>
            </a:extLst>
          </p:cNvPr>
          <p:cNvSpPr txBox="1"/>
          <p:nvPr/>
        </p:nvSpPr>
        <p:spPr>
          <a:xfrm>
            <a:off x="251999" y="108000"/>
            <a:ext cx="4764137" cy="830997"/>
          </a:xfrm>
          <a:prstGeom prst="rect">
            <a:avLst/>
          </a:prstGeom>
          <a:noFill/>
        </p:spPr>
        <p:txBody>
          <a:bodyPr wrap="square" rtlCol="0">
            <a:spAutoFit/>
          </a:bodyPr>
          <a:lstStyle/>
          <a:p>
            <a:r>
              <a:rPr lang="en-GB"/>
              <a:t>Some “Top Tips” from West Hampshire CCG</a:t>
            </a:r>
          </a:p>
          <a:p>
            <a:r>
              <a:rPr lang="en-GB" sz="1000"/>
              <a:t>These tips are offered as helpful advice not instruction. Full details of West Hampshire CCGs  Implementation &amp; Audit process referred to can be found on the West Hampshire CCG website (via: </a:t>
            </a:r>
            <a:r>
              <a:rPr lang="en-GB" sz="1000">
                <a:hlinkClick r:id="rId4"/>
              </a:rPr>
              <a:t>https://wessexahsn.org.uk/projects/329/restore2</a:t>
            </a:r>
            <a:r>
              <a:rPr lang="en-GB" sz="1000"/>
              <a:t> ).</a:t>
            </a:r>
          </a:p>
        </p:txBody>
      </p:sp>
    </p:spTree>
    <p:extLst>
      <p:ext uri="{BB962C8B-B14F-4D97-AF65-F5344CB8AC3E}">
        <p14:creationId xmlns:p14="http://schemas.microsoft.com/office/powerpoint/2010/main" val="25853325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78CF2F-815A-46E5-BF9F-4293F7E4A53A}"/>
              </a:ext>
            </a:extLst>
          </p:cNvPr>
          <p:cNvPicPr>
            <a:picLocks noChangeAspect="1"/>
          </p:cNvPicPr>
          <p:nvPr/>
        </p:nvPicPr>
        <p:blipFill>
          <a:blip r:embed="rId2"/>
          <a:stretch>
            <a:fillRect/>
          </a:stretch>
        </p:blipFill>
        <p:spPr>
          <a:xfrm>
            <a:off x="2934060" y="1041476"/>
            <a:ext cx="3668208" cy="5495966"/>
          </a:xfrm>
          <a:prstGeom prst="rect">
            <a:avLst/>
          </a:prstGeom>
        </p:spPr>
      </p:pic>
      <p:sp>
        <p:nvSpPr>
          <p:cNvPr id="4" name="Slide Number Placeholder 3">
            <a:extLst>
              <a:ext uri="{FF2B5EF4-FFF2-40B4-BE49-F238E27FC236}">
                <a16:creationId xmlns:a16="http://schemas.microsoft.com/office/drawing/2014/main" id="{D4E45511-0C44-4448-8965-E6F239382CB0}"/>
              </a:ext>
            </a:extLst>
          </p:cNvPr>
          <p:cNvSpPr>
            <a:spLocks noGrp="1"/>
          </p:cNvSpPr>
          <p:nvPr>
            <p:ph type="sldNum" sz="quarter" idx="12"/>
          </p:nvPr>
        </p:nvSpPr>
        <p:spPr/>
        <p:txBody>
          <a:bodyPr/>
          <a:lstStyle/>
          <a:p>
            <a:fld id="{BC03EB51-2E59-4B18-BED2-D8B384E257A9}" type="slidenum">
              <a:rPr lang="en-GB" smtClean="0"/>
              <a:pPr/>
              <a:t>64</a:t>
            </a:fld>
            <a:endParaRPr lang="en-GB"/>
          </a:p>
        </p:txBody>
      </p:sp>
      <p:sp>
        <p:nvSpPr>
          <p:cNvPr id="6" name="TextBox 5">
            <a:extLst>
              <a:ext uri="{FF2B5EF4-FFF2-40B4-BE49-F238E27FC236}">
                <a16:creationId xmlns:a16="http://schemas.microsoft.com/office/drawing/2014/main" id="{7EE7145E-B482-416E-8440-6ED88A772CF7}"/>
              </a:ext>
            </a:extLst>
          </p:cNvPr>
          <p:cNvSpPr txBox="1"/>
          <p:nvPr/>
        </p:nvSpPr>
        <p:spPr>
          <a:xfrm>
            <a:off x="251999" y="108000"/>
            <a:ext cx="4764137" cy="830997"/>
          </a:xfrm>
          <a:prstGeom prst="rect">
            <a:avLst/>
          </a:prstGeom>
          <a:noFill/>
        </p:spPr>
        <p:txBody>
          <a:bodyPr wrap="square" rtlCol="0">
            <a:spAutoFit/>
          </a:bodyPr>
          <a:lstStyle/>
          <a:p>
            <a:r>
              <a:rPr lang="en-GB"/>
              <a:t>Some “Top Tips” from West Hampshire CCG</a:t>
            </a:r>
          </a:p>
          <a:p>
            <a:r>
              <a:rPr lang="en-GB" sz="1000"/>
              <a:t>These tips are offered as helpful advice not instruction. Full details of West Hampshire CCGs  Implementation &amp; Audit process referred to can be found on the West Hampshire CCG website (via: </a:t>
            </a:r>
            <a:r>
              <a:rPr lang="en-GB" sz="1000">
                <a:hlinkClick r:id="rId3"/>
              </a:rPr>
              <a:t>https://wessexahsn.org.uk/projects/329/restore2</a:t>
            </a:r>
            <a:r>
              <a:rPr lang="en-GB" sz="1000"/>
              <a:t> ).</a:t>
            </a:r>
          </a:p>
        </p:txBody>
      </p:sp>
    </p:spTree>
    <p:extLst>
      <p:ext uri="{BB962C8B-B14F-4D97-AF65-F5344CB8AC3E}">
        <p14:creationId xmlns:p14="http://schemas.microsoft.com/office/powerpoint/2010/main" val="6757106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27D6B9-742C-4ACA-8C06-DE08CC29DFD5}"/>
              </a:ext>
            </a:extLst>
          </p:cNvPr>
          <p:cNvGrpSpPr/>
          <p:nvPr/>
        </p:nvGrpSpPr>
        <p:grpSpPr>
          <a:xfrm>
            <a:off x="1763839" y="1029657"/>
            <a:ext cx="5616320" cy="4938030"/>
            <a:chOff x="2249989" y="889749"/>
            <a:chExt cx="4706159" cy="4018627"/>
          </a:xfrm>
        </p:grpSpPr>
        <p:pic>
          <p:nvPicPr>
            <p:cNvPr id="3" name="Picture 2">
              <a:extLst>
                <a:ext uri="{FF2B5EF4-FFF2-40B4-BE49-F238E27FC236}">
                  <a16:creationId xmlns:a16="http://schemas.microsoft.com/office/drawing/2014/main" id="{2F646553-252D-406A-8115-27FA6052856A}"/>
                </a:ext>
              </a:extLst>
            </p:cNvPr>
            <p:cNvPicPr>
              <a:picLocks noChangeAspect="1"/>
            </p:cNvPicPr>
            <p:nvPr/>
          </p:nvPicPr>
          <p:blipFill>
            <a:blip r:embed="rId2"/>
            <a:stretch>
              <a:fillRect/>
            </a:stretch>
          </p:blipFill>
          <p:spPr>
            <a:xfrm>
              <a:off x="2249989" y="889749"/>
              <a:ext cx="4644022" cy="4018627"/>
            </a:xfrm>
            <a:prstGeom prst="rect">
              <a:avLst/>
            </a:prstGeom>
          </p:spPr>
        </p:pic>
        <p:sp>
          <p:nvSpPr>
            <p:cNvPr id="4" name="Rectangle 3">
              <a:extLst>
                <a:ext uri="{FF2B5EF4-FFF2-40B4-BE49-F238E27FC236}">
                  <a16:creationId xmlns:a16="http://schemas.microsoft.com/office/drawing/2014/main" id="{AA4BC3D4-AD42-4322-B95E-D3DFE5E7AFDC}"/>
                </a:ext>
              </a:extLst>
            </p:cNvPr>
            <p:cNvSpPr/>
            <p:nvPr/>
          </p:nvSpPr>
          <p:spPr>
            <a:xfrm>
              <a:off x="2312126" y="1417320"/>
              <a:ext cx="627017"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1"/>
            </a:p>
          </p:txBody>
        </p:sp>
        <p:sp>
          <p:nvSpPr>
            <p:cNvPr id="5" name="Rectangle 4">
              <a:extLst>
                <a:ext uri="{FF2B5EF4-FFF2-40B4-BE49-F238E27FC236}">
                  <a16:creationId xmlns:a16="http://schemas.microsoft.com/office/drawing/2014/main" id="{901D5159-1812-41F1-91C1-5EE78E36FCE2}"/>
                </a:ext>
              </a:extLst>
            </p:cNvPr>
            <p:cNvSpPr/>
            <p:nvPr/>
          </p:nvSpPr>
          <p:spPr>
            <a:xfrm>
              <a:off x="6329131" y="1282337"/>
              <a:ext cx="627017"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1"/>
            </a:p>
          </p:txBody>
        </p:sp>
      </p:grpSp>
      <p:pic>
        <p:nvPicPr>
          <p:cNvPr id="6" name="Picture 5">
            <a:extLst>
              <a:ext uri="{FF2B5EF4-FFF2-40B4-BE49-F238E27FC236}">
                <a16:creationId xmlns:a16="http://schemas.microsoft.com/office/drawing/2014/main" id="{312CF393-00B1-4B46-97EF-29A84E5639C6}"/>
              </a:ext>
            </a:extLst>
          </p:cNvPr>
          <p:cNvPicPr>
            <a:picLocks noChangeAspect="1"/>
          </p:cNvPicPr>
          <p:nvPr/>
        </p:nvPicPr>
        <p:blipFill>
          <a:blip r:embed="rId3"/>
          <a:stretch>
            <a:fillRect/>
          </a:stretch>
        </p:blipFill>
        <p:spPr>
          <a:xfrm>
            <a:off x="3524131" y="194454"/>
            <a:ext cx="2095738" cy="512963"/>
          </a:xfrm>
          <a:prstGeom prst="rect">
            <a:avLst/>
          </a:prstGeom>
        </p:spPr>
      </p:pic>
      <p:sp>
        <p:nvSpPr>
          <p:cNvPr id="7" name="Slide Number Placeholder 6">
            <a:extLst>
              <a:ext uri="{FF2B5EF4-FFF2-40B4-BE49-F238E27FC236}">
                <a16:creationId xmlns:a16="http://schemas.microsoft.com/office/drawing/2014/main" id="{3F45AE1D-E710-493C-85F9-B025ECA85760}"/>
              </a:ext>
            </a:extLst>
          </p:cNvPr>
          <p:cNvSpPr>
            <a:spLocks noGrp="1"/>
          </p:cNvSpPr>
          <p:nvPr>
            <p:ph type="sldNum" sz="quarter" idx="12"/>
          </p:nvPr>
        </p:nvSpPr>
        <p:spPr/>
        <p:txBody>
          <a:bodyPr/>
          <a:lstStyle/>
          <a:p>
            <a:fld id="{BC03EB51-2E59-4B18-BED2-D8B384E257A9}" type="slidenum">
              <a:rPr lang="en-GB" smtClean="0"/>
              <a:pPr/>
              <a:t>65</a:t>
            </a:fld>
            <a:endParaRPr lang="en-GB"/>
          </a:p>
        </p:txBody>
      </p:sp>
      <p:sp>
        <p:nvSpPr>
          <p:cNvPr id="9" name="Rectangle 8">
            <a:extLst>
              <a:ext uri="{FF2B5EF4-FFF2-40B4-BE49-F238E27FC236}">
                <a16:creationId xmlns:a16="http://schemas.microsoft.com/office/drawing/2014/main" id="{1E9AF918-1196-4F44-8ACA-C265E52FE181}"/>
              </a:ext>
            </a:extLst>
          </p:cNvPr>
          <p:cNvSpPr/>
          <p:nvPr/>
        </p:nvSpPr>
        <p:spPr>
          <a:xfrm>
            <a:off x="236866" y="6079675"/>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907AC76-E1B3-4AAC-B22D-15A756117766}"/>
              </a:ext>
            </a:extLst>
          </p:cNvPr>
          <p:cNvSpPr/>
          <p:nvPr/>
        </p:nvSpPr>
        <p:spPr>
          <a:xfrm>
            <a:off x="7583271" y="6070229"/>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4168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63CDED-87E1-43BC-B6F2-F68D6D9F6705}"/>
              </a:ext>
            </a:extLst>
          </p:cNvPr>
          <p:cNvPicPr>
            <a:picLocks noChangeAspect="1"/>
          </p:cNvPicPr>
          <p:nvPr/>
        </p:nvPicPr>
        <p:blipFill>
          <a:blip r:embed="rId2"/>
          <a:stretch>
            <a:fillRect/>
          </a:stretch>
        </p:blipFill>
        <p:spPr>
          <a:xfrm>
            <a:off x="1219353" y="4717598"/>
            <a:ext cx="6705293" cy="1208003"/>
          </a:xfrm>
          <a:prstGeom prst="rect">
            <a:avLst/>
          </a:prstGeom>
        </p:spPr>
      </p:pic>
      <p:pic>
        <p:nvPicPr>
          <p:cNvPr id="6" name="Picture 5">
            <a:extLst>
              <a:ext uri="{FF2B5EF4-FFF2-40B4-BE49-F238E27FC236}">
                <a16:creationId xmlns:a16="http://schemas.microsoft.com/office/drawing/2014/main" id="{BBA3FDC1-17F5-42BF-854B-445D081D66CC}"/>
              </a:ext>
            </a:extLst>
          </p:cNvPr>
          <p:cNvPicPr>
            <a:picLocks noChangeAspect="1"/>
          </p:cNvPicPr>
          <p:nvPr/>
        </p:nvPicPr>
        <p:blipFill>
          <a:blip r:embed="rId3"/>
          <a:stretch>
            <a:fillRect/>
          </a:stretch>
        </p:blipFill>
        <p:spPr>
          <a:xfrm>
            <a:off x="1219353" y="4380350"/>
            <a:ext cx="1861106" cy="318682"/>
          </a:xfrm>
          <a:prstGeom prst="rect">
            <a:avLst/>
          </a:prstGeom>
        </p:spPr>
      </p:pic>
      <p:pic>
        <p:nvPicPr>
          <p:cNvPr id="7" name="Picture 6">
            <a:extLst>
              <a:ext uri="{FF2B5EF4-FFF2-40B4-BE49-F238E27FC236}">
                <a16:creationId xmlns:a16="http://schemas.microsoft.com/office/drawing/2014/main" id="{FCCA4026-BD30-4998-AE62-890F495BFF14}"/>
              </a:ext>
            </a:extLst>
          </p:cNvPr>
          <p:cNvPicPr>
            <a:picLocks noChangeAspect="1"/>
          </p:cNvPicPr>
          <p:nvPr/>
        </p:nvPicPr>
        <p:blipFill>
          <a:blip r:embed="rId4"/>
          <a:stretch>
            <a:fillRect/>
          </a:stretch>
        </p:blipFill>
        <p:spPr>
          <a:xfrm>
            <a:off x="1219353" y="5885601"/>
            <a:ext cx="6705293" cy="565400"/>
          </a:xfrm>
          <a:prstGeom prst="rect">
            <a:avLst/>
          </a:prstGeom>
        </p:spPr>
      </p:pic>
      <p:pic>
        <p:nvPicPr>
          <p:cNvPr id="3" name="Picture 2">
            <a:extLst>
              <a:ext uri="{FF2B5EF4-FFF2-40B4-BE49-F238E27FC236}">
                <a16:creationId xmlns:a16="http://schemas.microsoft.com/office/drawing/2014/main" id="{3F37505A-4054-4D68-B4F2-3E183B9E10DA}"/>
              </a:ext>
            </a:extLst>
          </p:cNvPr>
          <p:cNvPicPr>
            <a:picLocks noChangeAspect="1"/>
          </p:cNvPicPr>
          <p:nvPr/>
        </p:nvPicPr>
        <p:blipFill>
          <a:blip r:embed="rId5"/>
          <a:stretch>
            <a:fillRect/>
          </a:stretch>
        </p:blipFill>
        <p:spPr>
          <a:xfrm>
            <a:off x="1219353" y="709386"/>
            <a:ext cx="6705293" cy="3469509"/>
          </a:xfrm>
          <a:prstGeom prst="rect">
            <a:avLst/>
          </a:prstGeom>
        </p:spPr>
      </p:pic>
      <p:sp>
        <p:nvSpPr>
          <p:cNvPr id="8" name="TextBox 7">
            <a:extLst>
              <a:ext uri="{FF2B5EF4-FFF2-40B4-BE49-F238E27FC236}">
                <a16:creationId xmlns:a16="http://schemas.microsoft.com/office/drawing/2014/main" id="{9ECEF17D-B939-4067-AB11-6A56D3371076}"/>
              </a:ext>
            </a:extLst>
          </p:cNvPr>
          <p:cNvSpPr txBox="1"/>
          <p:nvPr/>
        </p:nvSpPr>
        <p:spPr>
          <a:xfrm>
            <a:off x="252000" y="108000"/>
            <a:ext cx="6354047" cy="369332"/>
          </a:xfrm>
          <a:prstGeom prst="rect">
            <a:avLst/>
          </a:prstGeom>
          <a:noFill/>
        </p:spPr>
        <p:txBody>
          <a:bodyPr wrap="none" rtlCol="0">
            <a:spAutoFit/>
          </a:bodyPr>
          <a:lstStyle/>
          <a:p>
            <a:r>
              <a:rPr lang="en-GB"/>
              <a:t>RESTORE2 has been recommended by the British Geriatric Society</a:t>
            </a:r>
          </a:p>
        </p:txBody>
      </p:sp>
      <p:sp>
        <p:nvSpPr>
          <p:cNvPr id="2" name="Slide Number Placeholder 1">
            <a:extLst>
              <a:ext uri="{FF2B5EF4-FFF2-40B4-BE49-F238E27FC236}">
                <a16:creationId xmlns:a16="http://schemas.microsoft.com/office/drawing/2014/main" id="{7E041E52-D1AC-4740-AF2A-2A02E6F6EB20}"/>
              </a:ext>
            </a:extLst>
          </p:cNvPr>
          <p:cNvSpPr>
            <a:spLocks noGrp="1"/>
          </p:cNvSpPr>
          <p:nvPr>
            <p:ph type="sldNum" sz="quarter" idx="12"/>
          </p:nvPr>
        </p:nvSpPr>
        <p:spPr/>
        <p:txBody>
          <a:bodyPr/>
          <a:lstStyle/>
          <a:p>
            <a:fld id="{BC03EB51-2E59-4B18-BED2-D8B384E257A9}" type="slidenum">
              <a:rPr lang="en-GB" smtClean="0"/>
              <a:pPr/>
              <a:t>7</a:t>
            </a:fld>
            <a:endParaRPr lang="en-GB"/>
          </a:p>
        </p:txBody>
      </p:sp>
    </p:spTree>
    <p:extLst>
      <p:ext uri="{BB962C8B-B14F-4D97-AF65-F5344CB8AC3E}">
        <p14:creationId xmlns:p14="http://schemas.microsoft.com/office/powerpoint/2010/main" val="3356503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59FAB7-01D5-4D92-93A7-4B75B4B4AD2E}"/>
              </a:ext>
            </a:extLst>
          </p:cNvPr>
          <p:cNvSpPr>
            <a:spLocks noGrp="1"/>
          </p:cNvSpPr>
          <p:nvPr>
            <p:ph type="sldNum" sz="quarter" idx="12"/>
          </p:nvPr>
        </p:nvSpPr>
        <p:spPr/>
        <p:txBody>
          <a:bodyPr/>
          <a:lstStyle/>
          <a:p>
            <a:fld id="{BC03EB51-2E59-4B18-BED2-D8B384E257A9}" type="slidenum">
              <a:rPr lang="en-GB" smtClean="0"/>
              <a:pPr/>
              <a:t>8</a:t>
            </a:fld>
            <a:endParaRPr lang="en-GB" dirty="0"/>
          </a:p>
        </p:txBody>
      </p:sp>
      <p:pic>
        <p:nvPicPr>
          <p:cNvPr id="1026" name="Picture 2" descr="Learning Disabilities Mortality Review (LeDeR) Programme - ppt download">
            <a:extLst>
              <a:ext uri="{FF2B5EF4-FFF2-40B4-BE49-F238E27FC236}">
                <a16:creationId xmlns:a16="http://schemas.microsoft.com/office/drawing/2014/main" id="{CC50ADE2-AD60-4891-948C-29CD209EE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66" y="583476"/>
            <a:ext cx="8093165" cy="60698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A50B7D-E796-4601-BD53-F8F0F1F84ED5}"/>
              </a:ext>
            </a:extLst>
          </p:cNvPr>
          <p:cNvSpPr txBox="1"/>
          <p:nvPr/>
        </p:nvSpPr>
        <p:spPr>
          <a:xfrm>
            <a:off x="252000" y="108000"/>
            <a:ext cx="3004349" cy="369332"/>
          </a:xfrm>
          <a:prstGeom prst="rect">
            <a:avLst/>
          </a:prstGeom>
          <a:noFill/>
        </p:spPr>
        <p:txBody>
          <a:bodyPr wrap="none" rtlCol="0">
            <a:spAutoFit/>
          </a:bodyPr>
          <a:lstStyle/>
          <a:p>
            <a:r>
              <a:rPr lang="en-GB" dirty="0"/>
              <a:t>And by the </a:t>
            </a:r>
            <a:r>
              <a:rPr lang="en-GB" dirty="0" err="1"/>
              <a:t>LeDeR</a:t>
            </a:r>
            <a:r>
              <a:rPr lang="en-GB" dirty="0"/>
              <a:t> Programme</a:t>
            </a:r>
          </a:p>
        </p:txBody>
      </p:sp>
      <p:sp>
        <p:nvSpPr>
          <p:cNvPr id="4" name="Rectangle 3">
            <a:extLst>
              <a:ext uri="{FF2B5EF4-FFF2-40B4-BE49-F238E27FC236}">
                <a16:creationId xmlns:a16="http://schemas.microsoft.com/office/drawing/2014/main" id="{7B880763-13BD-4354-98FD-A69E9F32E832}"/>
              </a:ext>
            </a:extLst>
          </p:cNvPr>
          <p:cNvSpPr/>
          <p:nvPr/>
        </p:nvSpPr>
        <p:spPr>
          <a:xfrm>
            <a:off x="402331" y="5957752"/>
            <a:ext cx="1494599" cy="71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0180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F577DC-7FE1-4504-8A22-8C2089EDC85F}"/>
              </a:ext>
            </a:extLst>
          </p:cNvPr>
          <p:cNvSpPr/>
          <p:nvPr/>
        </p:nvSpPr>
        <p:spPr>
          <a:xfrm>
            <a:off x="289522" y="6047340"/>
            <a:ext cx="8001037" cy="553998"/>
          </a:xfrm>
          <a:prstGeom prst="rect">
            <a:avLst/>
          </a:prstGeom>
        </p:spPr>
        <p:txBody>
          <a:bodyPr wrap="square">
            <a:spAutoFit/>
          </a:bodyPr>
          <a:lstStyle/>
          <a:p>
            <a:r>
              <a:rPr lang="en-US" sz="1000"/>
              <a:t>Wessex AHSN and West of England AHSN have collaborated with West Hampshire CCG (RESTORE2) and Health Education England to produce a series of free videos and e-learning materials to support staff working in care homes to care for residents who are at risk of deterioration.</a:t>
            </a:r>
          </a:p>
          <a:p>
            <a:r>
              <a:rPr lang="en-US" sz="1000"/>
              <a:t>The full set of 14 </a:t>
            </a:r>
            <a:r>
              <a:rPr lang="en-GB" sz="1000"/>
              <a:t>Managing Deterioration Videos can be accessed via:  </a:t>
            </a:r>
            <a:r>
              <a:rPr lang="en-GB" sz="1000">
                <a:hlinkClick r:id="rId2"/>
              </a:rPr>
              <a:t>https://wessexahsn.org.uk/projects/358/care-home-training-resources</a:t>
            </a:r>
            <a:endParaRPr lang="en-GB" sz="1000"/>
          </a:p>
        </p:txBody>
      </p:sp>
      <p:grpSp>
        <p:nvGrpSpPr>
          <p:cNvPr id="12" name="Group 11">
            <a:extLst>
              <a:ext uri="{FF2B5EF4-FFF2-40B4-BE49-F238E27FC236}">
                <a16:creationId xmlns:a16="http://schemas.microsoft.com/office/drawing/2014/main" id="{1E588D8F-B509-4059-93BE-F4BD1DD1B7F4}"/>
              </a:ext>
            </a:extLst>
          </p:cNvPr>
          <p:cNvGrpSpPr/>
          <p:nvPr/>
        </p:nvGrpSpPr>
        <p:grpSpPr>
          <a:xfrm>
            <a:off x="178126" y="653898"/>
            <a:ext cx="4235823" cy="5262979"/>
            <a:chOff x="4389123" y="596537"/>
            <a:chExt cx="3973720" cy="5058482"/>
          </a:xfrm>
        </p:grpSpPr>
        <p:pic>
          <p:nvPicPr>
            <p:cNvPr id="8" name="Picture 7">
              <a:extLst>
                <a:ext uri="{FF2B5EF4-FFF2-40B4-BE49-F238E27FC236}">
                  <a16:creationId xmlns:a16="http://schemas.microsoft.com/office/drawing/2014/main" id="{8049A000-29BB-4F4C-B9BC-5DDA51792383}"/>
                </a:ext>
              </a:extLst>
            </p:cNvPr>
            <p:cNvPicPr>
              <a:picLocks noChangeAspect="1"/>
            </p:cNvPicPr>
            <p:nvPr/>
          </p:nvPicPr>
          <p:blipFill>
            <a:blip r:embed="rId3"/>
            <a:stretch>
              <a:fillRect/>
            </a:stretch>
          </p:blipFill>
          <p:spPr>
            <a:xfrm>
              <a:off x="4606834" y="596537"/>
              <a:ext cx="3756009" cy="4341223"/>
            </a:xfrm>
            <a:prstGeom prst="rect">
              <a:avLst/>
            </a:prstGeom>
          </p:spPr>
        </p:pic>
        <p:grpSp>
          <p:nvGrpSpPr>
            <p:cNvPr id="11" name="Group 10">
              <a:extLst>
                <a:ext uri="{FF2B5EF4-FFF2-40B4-BE49-F238E27FC236}">
                  <a16:creationId xmlns:a16="http://schemas.microsoft.com/office/drawing/2014/main" id="{45332E2C-D98F-4780-BA35-9B88565DC40D}"/>
                </a:ext>
              </a:extLst>
            </p:cNvPr>
            <p:cNvGrpSpPr/>
            <p:nvPr/>
          </p:nvGrpSpPr>
          <p:grpSpPr>
            <a:xfrm>
              <a:off x="4389123" y="4925560"/>
              <a:ext cx="3973720" cy="729459"/>
              <a:chOff x="4389123" y="4925560"/>
              <a:chExt cx="3973720" cy="729459"/>
            </a:xfrm>
          </p:grpSpPr>
          <p:pic>
            <p:nvPicPr>
              <p:cNvPr id="9" name="Picture 8">
                <a:extLst>
                  <a:ext uri="{FF2B5EF4-FFF2-40B4-BE49-F238E27FC236}">
                    <a16:creationId xmlns:a16="http://schemas.microsoft.com/office/drawing/2014/main" id="{4EFF4486-C0BE-43EB-9B3C-1685C87DFCBA}"/>
                  </a:ext>
                </a:extLst>
              </p:cNvPr>
              <p:cNvPicPr>
                <a:picLocks noChangeAspect="1"/>
              </p:cNvPicPr>
              <p:nvPr/>
            </p:nvPicPr>
            <p:blipFill>
              <a:blip r:embed="rId4"/>
              <a:stretch>
                <a:fillRect/>
              </a:stretch>
            </p:blipFill>
            <p:spPr>
              <a:xfrm>
                <a:off x="4511040" y="4925560"/>
                <a:ext cx="3851803" cy="729459"/>
              </a:xfrm>
              <a:prstGeom prst="rect">
                <a:avLst/>
              </a:prstGeom>
            </p:spPr>
          </p:pic>
          <p:sp>
            <p:nvSpPr>
              <p:cNvPr id="10" name="Rectangle 9">
                <a:extLst>
                  <a:ext uri="{FF2B5EF4-FFF2-40B4-BE49-F238E27FC236}">
                    <a16:creationId xmlns:a16="http://schemas.microsoft.com/office/drawing/2014/main" id="{DCF8BBC7-EA1D-4D2A-8441-101B261CEB85}"/>
                  </a:ext>
                </a:extLst>
              </p:cNvPr>
              <p:cNvSpPr/>
              <p:nvPr/>
            </p:nvSpPr>
            <p:spPr>
              <a:xfrm>
                <a:off x="4389123" y="4925560"/>
                <a:ext cx="209007" cy="72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4" name="Rectangle 13">
            <a:extLst>
              <a:ext uri="{FF2B5EF4-FFF2-40B4-BE49-F238E27FC236}">
                <a16:creationId xmlns:a16="http://schemas.microsoft.com/office/drawing/2014/main" id="{C1D5A511-4E10-41C2-8282-457A98211ECF}"/>
              </a:ext>
            </a:extLst>
          </p:cNvPr>
          <p:cNvSpPr/>
          <p:nvPr/>
        </p:nvSpPr>
        <p:spPr>
          <a:xfrm>
            <a:off x="4730052" y="576314"/>
            <a:ext cx="4235822" cy="5386090"/>
          </a:xfrm>
          <a:prstGeom prst="rect">
            <a:avLst/>
          </a:prstGeom>
          <a:solidFill>
            <a:schemeClr val="bg1"/>
          </a:solidFill>
          <a:ln>
            <a:solidFill>
              <a:schemeClr val="accent1">
                <a:shade val="50000"/>
              </a:schemeClr>
            </a:solidFill>
          </a:ln>
        </p:spPr>
        <p:txBody>
          <a:bodyPr wrap="square">
            <a:spAutoFit/>
          </a:bodyPr>
          <a:lstStyle/>
          <a:p>
            <a:pPr>
              <a:spcAft>
                <a:spcPts val="0"/>
              </a:spcAft>
            </a:pPr>
            <a:r>
              <a:rPr lang="en-GB" sz="800" b="1">
                <a:latin typeface="Calibri" panose="020F0502020204030204" pitchFamily="34" charset="0"/>
                <a:ea typeface="Calibri" panose="020F0502020204030204" pitchFamily="34" charset="0"/>
              </a:rPr>
              <a:t>Linking the Managing Deterioration Videos and RESTORE2</a:t>
            </a:r>
          </a:p>
          <a:p>
            <a:pPr>
              <a:spcAft>
                <a:spcPts val="0"/>
              </a:spcAft>
            </a:pPr>
            <a:endParaRPr lang="en-GB" sz="800" b="1">
              <a:latin typeface="Calibri" panose="020F0502020204030204" pitchFamily="34" charset="0"/>
              <a:ea typeface="Calibri" panose="020F0502020204030204" pitchFamily="34" charset="0"/>
            </a:endParaRPr>
          </a:p>
          <a:p>
            <a:pPr>
              <a:spcAft>
                <a:spcPts val="0"/>
              </a:spcAft>
            </a:pPr>
            <a:r>
              <a:rPr lang="en-GB" sz="800" b="1">
                <a:latin typeface="Calibri" panose="020F0502020204030204" pitchFamily="34" charset="0"/>
                <a:ea typeface="Calibri" panose="020F0502020204030204" pitchFamily="34" charset="0"/>
              </a:rPr>
              <a:t>Spotting serious illness and sepsis</a:t>
            </a:r>
            <a:endParaRPr lang="en-GB" sz="800">
              <a:latin typeface="Calibri" panose="020F0502020204030204" pitchFamily="34" charset="0"/>
              <a:ea typeface="Calibri" panose="020F0502020204030204" pitchFamily="34" charset="0"/>
            </a:endParaRPr>
          </a:p>
          <a:p>
            <a:pPr>
              <a:spcAft>
                <a:spcPts val="0"/>
              </a:spcAft>
            </a:pPr>
            <a:r>
              <a:rPr lang="en-GB" sz="800">
                <a:latin typeface="Calibri" panose="020F0502020204030204" pitchFamily="34" charset="0"/>
                <a:ea typeface="Calibri" panose="020F0502020204030204" pitchFamily="34" charset="0"/>
              </a:rPr>
              <a:t>Some people are more at risk than others of becoming unwell very quickly and developing a serious illness such as sepsis. This is known as ‘deterioration’ and it is important that anyone who cares for individuals who are at risk of deterioration knows how to spot the signs, especially during the current COVID-19 outbreak.</a:t>
            </a:r>
          </a:p>
          <a:p>
            <a:pPr>
              <a:spcAft>
                <a:spcPts val="0"/>
              </a:spcAft>
            </a:pPr>
            <a:endParaRPr lang="en-GB" sz="800">
              <a:latin typeface="Calibri" panose="020F0502020204030204" pitchFamily="34" charset="0"/>
              <a:ea typeface="Calibri" panose="020F0502020204030204" pitchFamily="34" charset="0"/>
            </a:endParaRPr>
          </a:p>
          <a:p>
            <a:r>
              <a:rPr lang="en-GB" sz="800" u="sng">
                <a:latin typeface="Calibri" panose="020F0502020204030204" pitchFamily="34" charset="0"/>
                <a:ea typeface="Calibri" panose="020F0502020204030204" pitchFamily="34" charset="0"/>
              </a:rPr>
              <a:t>Watch this film</a:t>
            </a:r>
          </a:p>
          <a:p>
            <a:pPr lvl="1"/>
            <a:r>
              <a:rPr lang="en-US" sz="800" u="sng">
                <a:solidFill>
                  <a:srgbClr val="0563C1"/>
                </a:solidFill>
                <a:latin typeface="Calibri" panose="020F0502020204030204" pitchFamily="34" charset="0"/>
                <a:ea typeface="Calibri" panose="020F0502020204030204" pitchFamily="34" charset="0"/>
                <a:hlinkClick r:id="rId5"/>
              </a:rPr>
              <a:t>Introduction to sepsis and serious illness</a:t>
            </a:r>
            <a:endParaRPr lang="en-GB" sz="800">
              <a:latin typeface="Calibri" panose="020F0502020204030204" pitchFamily="34" charset="0"/>
              <a:ea typeface="Calibri" panose="020F0502020204030204" pitchFamily="34" charset="0"/>
            </a:endParaRPr>
          </a:p>
          <a:p>
            <a:pPr>
              <a:spcAft>
                <a:spcPts val="0"/>
              </a:spcAft>
            </a:pPr>
            <a:r>
              <a:rPr lang="en-GB" sz="800">
                <a:latin typeface="Calibri" panose="020F0502020204030204" pitchFamily="34" charset="0"/>
                <a:ea typeface="Calibri" panose="020F0502020204030204" pitchFamily="34" charset="0"/>
              </a:rPr>
              <a:t> </a:t>
            </a:r>
          </a:p>
          <a:p>
            <a:pPr>
              <a:spcAft>
                <a:spcPts val="0"/>
              </a:spcAft>
            </a:pPr>
            <a:r>
              <a:rPr lang="en-GB" sz="800" b="1">
                <a:latin typeface="Calibri" panose="020F0502020204030204" pitchFamily="34" charset="0"/>
                <a:ea typeface="Calibri" panose="020F0502020204030204" pitchFamily="34" charset="0"/>
              </a:rPr>
              <a:t>Soft Signs and What’s Normal</a:t>
            </a:r>
            <a:endParaRPr lang="en-GB" sz="800">
              <a:latin typeface="Calibri" panose="020F0502020204030204" pitchFamily="34" charset="0"/>
              <a:ea typeface="Calibri" panose="020F0502020204030204" pitchFamily="34" charset="0"/>
            </a:endParaRPr>
          </a:p>
          <a:p>
            <a:pPr>
              <a:spcAft>
                <a:spcPts val="0"/>
              </a:spcAft>
            </a:pPr>
            <a:r>
              <a:rPr lang="en-GB" sz="800">
                <a:latin typeface="Calibri" panose="020F0502020204030204" pitchFamily="34" charset="0"/>
                <a:ea typeface="Calibri" panose="020F0502020204030204" pitchFamily="34" charset="0"/>
              </a:rPr>
              <a:t>What to look out for when it is not appropriate to take measurements of a person’s vital signs. </a:t>
            </a:r>
          </a:p>
          <a:p>
            <a:pPr>
              <a:spcAft>
                <a:spcPts val="0"/>
              </a:spcAft>
            </a:pPr>
            <a:r>
              <a:rPr lang="en-GB" sz="800">
                <a:latin typeface="Calibri" panose="020F0502020204030204" pitchFamily="34" charset="0"/>
                <a:ea typeface="Calibri" panose="020F0502020204030204" pitchFamily="34" charset="0"/>
              </a:rPr>
              <a:t>The </a:t>
            </a:r>
            <a:r>
              <a:rPr lang="en-GB" sz="800" u="sng">
                <a:solidFill>
                  <a:srgbClr val="0563C1"/>
                </a:solidFill>
                <a:latin typeface="Calibri" panose="020F0502020204030204" pitchFamily="34" charset="0"/>
                <a:ea typeface="Calibri" panose="020F0502020204030204" pitchFamily="34" charset="0"/>
                <a:hlinkClick r:id="rId6"/>
              </a:rPr>
              <a:t>RESTORE2 mini</a:t>
            </a:r>
            <a:r>
              <a:rPr lang="en-GB" sz="800">
                <a:latin typeface="Calibri" panose="020F0502020204030204" pitchFamily="34" charset="0"/>
                <a:ea typeface="Calibri" panose="020F0502020204030204" pitchFamily="34" charset="0"/>
              </a:rPr>
              <a:t> tool is helpful in these situations.</a:t>
            </a:r>
          </a:p>
          <a:p>
            <a:r>
              <a:rPr lang="en-GB" sz="800">
                <a:latin typeface="Calibri" panose="020F0502020204030204" pitchFamily="34" charset="0"/>
                <a:ea typeface="Calibri" panose="020F0502020204030204" pitchFamily="34" charset="0"/>
              </a:rPr>
              <a:t>A </a:t>
            </a:r>
            <a:r>
              <a:rPr lang="en-GB" sz="800" u="sng">
                <a:solidFill>
                  <a:srgbClr val="0563C1"/>
                </a:solidFill>
                <a:latin typeface="Calibri" panose="020F0502020204030204" pitchFamily="34" charset="0"/>
                <a:ea typeface="Calibri" panose="020F0502020204030204" pitchFamily="34" charset="0"/>
                <a:hlinkClick r:id="rId7"/>
              </a:rPr>
              <a:t>white paper</a:t>
            </a:r>
            <a:r>
              <a:rPr lang="en-GB" sz="800">
                <a:latin typeface="Calibri" panose="020F0502020204030204" pitchFamily="34" charset="0"/>
                <a:ea typeface="Calibri" panose="020F0502020204030204" pitchFamily="34" charset="0"/>
              </a:rPr>
              <a:t> from Geoff Cooper at Wessex AHSN looks at using soft signs to identify deterioration.</a:t>
            </a:r>
          </a:p>
          <a:p>
            <a:endParaRPr lang="en-GB" sz="800" u="sng">
              <a:latin typeface="Calibri" panose="020F0502020204030204" pitchFamily="34" charset="0"/>
              <a:ea typeface="Calibri" panose="020F0502020204030204" pitchFamily="34" charset="0"/>
            </a:endParaRPr>
          </a:p>
          <a:p>
            <a:r>
              <a:rPr lang="en-GB" sz="800" u="sng">
                <a:latin typeface="Calibri" panose="020F0502020204030204" pitchFamily="34" charset="0"/>
                <a:ea typeface="Calibri" panose="020F0502020204030204" pitchFamily="34" charset="0"/>
              </a:rPr>
              <a:t>Watch these films</a:t>
            </a:r>
            <a:endParaRPr lang="en-GB" sz="800">
              <a:latin typeface="Calibri" panose="020F0502020204030204" pitchFamily="34" charset="0"/>
              <a:ea typeface="Calibri" panose="020F0502020204030204" pitchFamily="34" charset="0"/>
            </a:endParaRPr>
          </a:p>
          <a:p>
            <a:pPr lvl="1"/>
            <a:r>
              <a:rPr lang="en-GB" sz="800" u="sng">
                <a:solidFill>
                  <a:srgbClr val="0563C1"/>
                </a:solidFill>
                <a:latin typeface="Calibri" panose="020F0502020204030204" pitchFamily="34" charset="0"/>
                <a:ea typeface="Calibri" panose="020F0502020204030204" pitchFamily="34" charset="0"/>
                <a:hlinkClick r:id="rId8"/>
              </a:rPr>
              <a:t>Preventing the spread of infection</a:t>
            </a:r>
            <a:endParaRPr lang="en-GB" sz="800">
              <a:latin typeface="Calibri" panose="020F0502020204030204" pitchFamily="34" charset="0"/>
              <a:ea typeface="Calibri" panose="020F0502020204030204" pitchFamily="34" charset="0"/>
            </a:endParaRPr>
          </a:p>
          <a:p>
            <a:pPr lvl="1"/>
            <a:r>
              <a:rPr lang="en-GB" sz="800" u="sng">
                <a:solidFill>
                  <a:srgbClr val="0563C1"/>
                </a:solidFill>
                <a:latin typeface="Calibri" panose="020F0502020204030204" pitchFamily="34" charset="0"/>
                <a:ea typeface="Calibri" panose="020F0502020204030204" pitchFamily="34" charset="0"/>
                <a:hlinkClick r:id="rId9"/>
              </a:rPr>
              <a:t>Soft signs of deterioration</a:t>
            </a:r>
            <a:endParaRPr lang="en-GB" sz="800">
              <a:latin typeface="Calibri" panose="020F0502020204030204" pitchFamily="34" charset="0"/>
              <a:ea typeface="Calibri" panose="020F0502020204030204" pitchFamily="34" charset="0"/>
            </a:endParaRPr>
          </a:p>
          <a:p>
            <a:pPr lvl="1"/>
            <a:r>
              <a:rPr lang="en-GB" sz="800" u="sng">
                <a:solidFill>
                  <a:srgbClr val="0563C1"/>
                </a:solidFill>
                <a:latin typeface="Calibri" panose="020F0502020204030204" pitchFamily="34" charset="0"/>
                <a:ea typeface="Calibri" panose="020F0502020204030204" pitchFamily="34" charset="0"/>
                <a:hlinkClick r:id="rId10"/>
              </a:rPr>
              <a:t>Recognising deterioration with a learning disability</a:t>
            </a:r>
            <a:endParaRPr lang="en-GB" sz="800">
              <a:latin typeface="Calibri" panose="020F0502020204030204" pitchFamily="34" charset="0"/>
              <a:ea typeface="Calibri" panose="020F0502020204030204" pitchFamily="34" charset="0"/>
            </a:endParaRPr>
          </a:p>
          <a:p>
            <a:pPr>
              <a:spcAft>
                <a:spcPts val="0"/>
              </a:spcAft>
            </a:pPr>
            <a:r>
              <a:rPr lang="en-GB" sz="800">
                <a:latin typeface="Calibri" panose="020F0502020204030204" pitchFamily="34" charset="0"/>
                <a:ea typeface="Calibri" panose="020F0502020204030204" pitchFamily="34" charset="0"/>
              </a:rPr>
              <a:t> </a:t>
            </a:r>
          </a:p>
          <a:p>
            <a:pPr>
              <a:spcAft>
                <a:spcPts val="0"/>
              </a:spcAft>
            </a:pPr>
            <a:r>
              <a:rPr lang="en-GB" sz="800" b="1">
                <a:latin typeface="Calibri" panose="020F0502020204030204" pitchFamily="34" charset="0"/>
                <a:ea typeface="Calibri" panose="020F0502020204030204" pitchFamily="34" charset="0"/>
              </a:rPr>
              <a:t>Take Observations</a:t>
            </a:r>
            <a:endParaRPr lang="en-GB" sz="800">
              <a:latin typeface="Calibri" panose="020F0502020204030204" pitchFamily="34" charset="0"/>
              <a:ea typeface="Calibri" panose="020F0502020204030204" pitchFamily="34" charset="0"/>
            </a:endParaRPr>
          </a:p>
          <a:p>
            <a:pPr>
              <a:spcAft>
                <a:spcPts val="0"/>
              </a:spcAft>
            </a:pPr>
            <a:r>
              <a:rPr lang="en-GB" sz="800">
                <a:latin typeface="Calibri" panose="020F0502020204030204" pitchFamily="34" charset="0"/>
                <a:ea typeface="Calibri" panose="020F0502020204030204" pitchFamily="34" charset="0"/>
              </a:rPr>
              <a:t>The National Early Warning Score is used by GPs, ambulance services and acute hospital trusts. </a:t>
            </a:r>
          </a:p>
          <a:p>
            <a:pPr>
              <a:spcAft>
                <a:spcPts val="0"/>
              </a:spcAft>
            </a:pPr>
            <a:r>
              <a:rPr lang="en-GB" sz="800" u="sng">
                <a:solidFill>
                  <a:srgbClr val="0563C1"/>
                </a:solidFill>
                <a:latin typeface="Calibri" panose="020F0502020204030204" pitchFamily="34" charset="0"/>
                <a:ea typeface="Calibri" panose="020F0502020204030204" pitchFamily="34" charset="0"/>
                <a:hlinkClick r:id="rId11"/>
              </a:rPr>
              <a:t>RESTORE2</a:t>
            </a:r>
            <a:r>
              <a:rPr lang="en-GB" sz="800">
                <a:latin typeface="Calibri" panose="020F0502020204030204" pitchFamily="34" charset="0"/>
                <a:ea typeface="Calibri" panose="020F0502020204030204" pitchFamily="34" charset="0"/>
              </a:rPr>
              <a:t> makes NEWS2 more accessible to care and nursing homes.</a:t>
            </a:r>
          </a:p>
          <a:p>
            <a:pPr>
              <a:spcAft>
                <a:spcPts val="0"/>
              </a:spcAft>
            </a:pPr>
            <a:r>
              <a:rPr lang="en-GB" sz="800">
                <a:latin typeface="Calibri" panose="020F0502020204030204" pitchFamily="34" charset="0"/>
                <a:ea typeface="Calibri" panose="020F0502020204030204" pitchFamily="34" charset="0"/>
              </a:rPr>
              <a:t> </a:t>
            </a:r>
          </a:p>
          <a:p>
            <a:r>
              <a:rPr lang="en-GB" sz="800" u="sng">
                <a:latin typeface="Calibri" panose="020F0502020204030204" pitchFamily="34" charset="0"/>
                <a:ea typeface="Calibri" panose="020F0502020204030204" pitchFamily="34" charset="0"/>
              </a:rPr>
              <a:t>Watch these films</a:t>
            </a:r>
            <a:endParaRPr lang="en-GB" sz="800">
              <a:latin typeface="Calibri" panose="020F0502020204030204" pitchFamily="34" charset="0"/>
              <a:ea typeface="Calibri" panose="020F0502020204030204" pitchFamily="34" charset="0"/>
            </a:endParaRPr>
          </a:p>
          <a:p>
            <a:pPr lvl="1"/>
            <a:r>
              <a:rPr lang="en-GB" sz="800" u="sng">
                <a:solidFill>
                  <a:srgbClr val="0563C1"/>
                </a:solidFill>
                <a:latin typeface="Calibri" panose="020F0502020204030204" pitchFamily="34" charset="0"/>
                <a:ea typeface="Calibri" panose="020F0502020204030204" pitchFamily="34" charset="0"/>
                <a:hlinkClick r:id="rId12"/>
              </a:rPr>
              <a:t>NEWS: What is it?</a:t>
            </a:r>
            <a:endParaRPr lang="en-GB" sz="800">
              <a:latin typeface="Calibri" panose="020F0502020204030204" pitchFamily="34" charset="0"/>
              <a:ea typeface="Calibri" panose="020F0502020204030204" pitchFamily="34" charset="0"/>
            </a:endParaRPr>
          </a:p>
          <a:p>
            <a:pPr lvl="1"/>
            <a:r>
              <a:rPr lang="en-GB" sz="800" u="sng">
                <a:solidFill>
                  <a:srgbClr val="0563C1"/>
                </a:solidFill>
                <a:latin typeface="Calibri" panose="020F0502020204030204" pitchFamily="34" charset="0"/>
                <a:ea typeface="Calibri" panose="020F0502020204030204" pitchFamily="34" charset="0"/>
                <a:hlinkClick r:id="rId13"/>
              </a:rPr>
              <a:t>Measuring the respiratory rate</a:t>
            </a:r>
            <a:endParaRPr lang="en-GB" sz="800">
              <a:latin typeface="Calibri" panose="020F0502020204030204" pitchFamily="34" charset="0"/>
              <a:ea typeface="Calibri" panose="020F0502020204030204" pitchFamily="34" charset="0"/>
            </a:endParaRPr>
          </a:p>
          <a:p>
            <a:pPr lvl="1"/>
            <a:r>
              <a:rPr lang="en-GB" sz="800" u="sng">
                <a:solidFill>
                  <a:srgbClr val="0563C1"/>
                </a:solidFill>
                <a:latin typeface="Calibri" panose="020F0502020204030204" pitchFamily="34" charset="0"/>
                <a:ea typeface="Calibri" panose="020F0502020204030204" pitchFamily="34" charset="0"/>
                <a:hlinkClick r:id="rId14"/>
              </a:rPr>
              <a:t>Measuring oxygen saturation</a:t>
            </a:r>
            <a:endParaRPr lang="en-GB" sz="800">
              <a:latin typeface="Calibri" panose="020F0502020204030204" pitchFamily="34" charset="0"/>
              <a:ea typeface="Calibri" panose="020F0502020204030204" pitchFamily="34" charset="0"/>
            </a:endParaRPr>
          </a:p>
          <a:p>
            <a:pPr lvl="1"/>
            <a:r>
              <a:rPr lang="en-GB" sz="800" u="sng">
                <a:solidFill>
                  <a:srgbClr val="0563C1"/>
                </a:solidFill>
                <a:latin typeface="Calibri" panose="020F0502020204030204" pitchFamily="34" charset="0"/>
                <a:ea typeface="Calibri" panose="020F0502020204030204" pitchFamily="34" charset="0"/>
                <a:hlinkClick r:id="rId15"/>
              </a:rPr>
              <a:t>Measuring blood pressure</a:t>
            </a:r>
            <a:endParaRPr lang="en-GB" sz="800">
              <a:latin typeface="Calibri" panose="020F0502020204030204" pitchFamily="34" charset="0"/>
              <a:ea typeface="Calibri" panose="020F0502020204030204" pitchFamily="34" charset="0"/>
            </a:endParaRPr>
          </a:p>
          <a:p>
            <a:pPr lvl="1"/>
            <a:r>
              <a:rPr lang="en-GB" sz="800" u="sng">
                <a:solidFill>
                  <a:srgbClr val="0563C1"/>
                </a:solidFill>
                <a:latin typeface="Calibri" panose="020F0502020204030204" pitchFamily="34" charset="0"/>
                <a:ea typeface="Calibri" panose="020F0502020204030204" pitchFamily="34" charset="0"/>
                <a:hlinkClick r:id="rId16"/>
              </a:rPr>
              <a:t>Measuring the heart rate</a:t>
            </a:r>
            <a:endParaRPr lang="en-GB" sz="800">
              <a:latin typeface="Calibri" panose="020F0502020204030204" pitchFamily="34" charset="0"/>
              <a:ea typeface="Calibri" panose="020F0502020204030204" pitchFamily="34" charset="0"/>
            </a:endParaRPr>
          </a:p>
          <a:p>
            <a:pPr lvl="1"/>
            <a:r>
              <a:rPr lang="en-GB" sz="800" u="sng">
                <a:solidFill>
                  <a:srgbClr val="0563C1"/>
                </a:solidFill>
                <a:latin typeface="Calibri" panose="020F0502020204030204" pitchFamily="34" charset="0"/>
                <a:ea typeface="Calibri" panose="020F0502020204030204" pitchFamily="34" charset="0"/>
                <a:hlinkClick r:id="rId17"/>
              </a:rPr>
              <a:t>Measuring level of alertness</a:t>
            </a:r>
            <a:endParaRPr lang="en-GB" sz="800">
              <a:latin typeface="Calibri" panose="020F0502020204030204" pitchFamily="34" charset="0"/>
              <a:ea typeface="Calibri" panose="020F0502020204030204" pitchFamily="34" charset="0"/>
            </a:endParaRPr>
          </a:p>
          <a:p>
            <a:pPr lvl="1"/>
            <a:r>
              <a:rPr lang="en-GB" sz="800" u="sng">
                <a:solidFill>
                  <a:srgbClr val="0563C1"/>
                </a:solidFill>
                <a:latin typeface="Calibri" panose="020F0502020204030204" pitchFamily="34" charset="0"/>
                <a:ea typeface="Calibri" panose="020F0502020204030204" pitchFamily="34" charset="0"/>
                <a:hlinkClick r:id="rId18"/>
              </a:rPr>
              <a:t>How to measure temperature</a:t>
            </a:r>
            <a:endParaRPr lang="en-GB" sz="800">
              <a:latin typeface="Calibri" panose="020F0502020204030204" pitchFamily="34" charset="0"/>
              <a:ea typeface="Calibri" panose="020F0502020204030204" pitchFamily="34" charset="0"/>
            </a:endParaRPr>
          </a:p>
          <a:p>
            <a:pPr lvl="1"/>
            <a:r>
              <a:rPr lang="en-GB" sz="800" u="sng">
                <a:solidFill>
                  <a:srgbClr val="0563C1"/>
                </a:solidFill>
                <a:latin typeface="Calibri" panose="020F0502020204030204" pitchFamily="34" charset="0"/>
                <a:ea typeface="Calibri" panose="020F0502020204030204" pitchFamily="34" charset="0"/>
                <a:hlinkClick r:id="rId19"/>
              </a:rPr>
              <a:t>Calculating and recording a NEWS score</a:t>
            </a:r>
            <a:endParaRPr lang="en-GB" sz="800">
              <a:latin typeface="Calibri" panose="020F0502020204030204" pitchFamily="34" charset="0"/>
              <a:ea typeface="Calibri" panose="020F0502020204030204" pitchFamily="34" charset="0"/>
            </a:endParaRPr>
          </a:p>
          <a:p>
            <a:pPr>
              <a:spcAft>
                <a:spcPts val="0"/>
              </a:spcAft>
            </a:pPr>
            <a:r>
              <a:rPr lang="en-GB" sz="800">
                <a:latin typeface="Calibri" panose="020F0502020204030204" pitchFamily="34" charset="0"/>
                <a:ea typeface="Calibri" panose="020F0502020204030204" pitchFamily="34" charset="0"/>
              </a:rPr>
              <a:t> </a:t>
            </a:r>
          </a:p>
          <a:p>
            <a:pPr>
              <a:spcAft>
                <a:spcPts val="0"/>
              </a:spcAft>
            </a:pPr>
            <a:r>
              <a:rPr lang="en-GB" sz="800" b="1">
                <a:latin typeface="Calibri" panose="020F0502020204030204" pitchFamily="34" charset="0"/>
                <a:ea typeface="Calibri" panose="020F0502020204030204" pitchFamily="34" charset="0"/>
              </a:rPr>
              <a:t>Escalate and Communicate</a:t>
            </a:r>
          </a:p>
          <a:p>
            <a:pPr>
              <a:spcAft>
                <a:spcPts val="0"/>
              </a:spcAft>
            </a:pPr>
            <a:r>
              <a:rPr lang="en-GB" sz="800">
                <a:latin typeface="Calibri" panose="020F0502020204030204" pitchFamily="34" charset="0"/>
                <a:ea typeface="Calibri" panose="020F0502020204030204" pitchFamily="34" charset="0"/>
              </a:rPr>
              <a:t>Effective communication is vital for safety critical messages between different healthcare staff</a:t>
            </a:r>
          </a:p>
          <a:p>
            <a:pPr>
              <a:spcAft>
                <a:spcPts val="0"/>
              </a:spcAft>
            </a:pPr>
            <a:endParaRPr lang="en-GB" sz="800">
              <a:latin typeface="Calibri" panose="020F0502020204030204" pitchFamily="34" charset="0"/>
              <a:ea typeface="Calibri" panose="020F0502020204030204" pitchFamily="34" charset="0"/>
            </a:endParaRPr>
          </a:p>
          <a:p>
            <a:r>
              <a:rPr lang="en-GB" sz="800" u="sng">
                <a:latin typeface="Calibri" panose="020F0502020204030204" pitchFamily="34" charset="0"/>
                <a:ea typeface="Calibri" panose="020F0502020204030204" pitchFamily="34" charset="0"/>
              </a:rPr>
              <a:t>Watch these Films</a:t>
            </a:r>
          </a:p>
          <a:p>
            <a:pPr lvl="1"/>
            <a:r>
              <a:rPr lang="en-GB" sz="800" u="sng">
                <a:solidFill>
                  <a:srgbClr val="0563C1"/>
                </a:solidFill>
                <a:latin typeface="Calibri" panose="020F0502020204030204" pitchFamily="34" charset="0"/>
                <a:ea typeface="Calibri" panose="020F0502020204030204" pitchFamily="34" charset="0"/>
                <a:hlinkClick r:id="rId20"/>
              </a:rPr>
              <a:t>Structured communication and escalation</a:t>
            </a:r>
            <a:endParaRPr lang="en-GB" sz="800">
              <a:latin typeface="Calibri" panose="020F0502020204030204" pitchFamily="34" charset="0"/>
              <a:ea typeface="Calibri" panose="020F0502020204030204" pitchFamily="34" charset="0"/>
            </a:endParaRPr>
          </a:p>
          <a:p>
            <a:pPr lvl="1"/>
            <a:r>
              <a:rPr lang="en-GB" sz="800" u="sng">
                <a:solidFill>
                  <a:srgbClr val="0563C1"/>
                </a:solidFill>
                <a:latin typeface="Calibri" panose="020F0502020204030204" pitchFamily="34" charset="0"/>
                <a:ea typeface="Calibri" panose="020F0502020204030204" pitchFamily="34" charset="0"/>
                <a:hlinkClick r:id="rId21"/>
              </a:rPr>
              <a:t>Treatment escalation plans and resuscitation</a:t>
            </a:r>
            <a:endParaRPr lang="en-GB" sz="800" u="sng">
              <a:solidFill>
                <a:srgbClr val="0563C1"/>
              </a:solidFill>
              <a:latin typeface="Calibri" panose="020F0502020204030204" pitchFamily="34" charset="0"/>
              <a:ea typeface="Calibri" panose="020F0502020204030204" pitchFamily="34" charset="0"/>
            </a:endParaRPr>
          </a:p>
          <a:p>
            <a:pPr lvl="1"/>
            <a:endParaRPr lang="en-GB" sz="800" u="sng">
              <a:solidFill>
                <a:srgbClr val="0563C1"/>
              </a:solidFill>
              <a:latin typeface="Calibri" panose="020F050202020403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4351ECC-118C-4579-BF9C-043CF2137F36}"/>
              </a:ext>
            </a:extLst>
          </p:cNvPr>
          <p:cNvSpPr/>
          <p:nvPr/>
        </p:nvSpPr>
        <p:spPr>
          <a:xfrm>
            <a:off x="331247" y="576314"/>
            <a:ext cx="4142989" cy="5386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17EF852-9C6F-4D3A-BFBB-7D9BBEA8216E}"/>
              </a:ext>
            </a:extLst>
          </p:cNvPr>
          <p:cNvSpPr txBox="1"/>
          <p:nvPr/>
        </p:nvSpPr>
        <p:spPr>
          <a:xfrm>
            <a:off x="252000" y="108000"/>
            <a:ext cx="5260992" cy="369332"/>
          </a:xfrm>
          <a:prstGeom prst="rect">
            <a:avLst/>
          </a:prstGeom>
          <a:noFill/>
        </p:spPr>
        <p:txBody>
          <a:bodyPr wrap="none" rtlCol="0">
            <a:spAutoFit/>
          </a:bodyPr>
          <a:lstStyle/>
          <a:p>
            <a:r>
              <a:rPr lang="en-GB"/>
              <a:t>Additional Resources - Managing Deterioration Videos</a:t>
            </a:r>
          </a:p>
        </p:txBody>
      </p:sp>
      <p:sp>
        <p:nvSpPr>
          <p:cNvPr id="2" name="Slide Number Placeholder 1">
            <a:extLst>
              <a:ext uri="{FF2B5EF4-FFF2-40B4-BE49-F238E27FC236}">
                <a16:creationId xmlns:a16="http://schemas.microsoft.com/office/drawing/2014/main" id="{1A589271-D88C-4FE9-9FF8-C5368CA75452}"/>
              </a:ext>
            </a:extLst>
          </p:cNvPr>
          <p:cNvSpPr>
            <a:spLocks noGrp="1"/>
          </p:cNvSpPr>
          <p:nvPr>
            <p:ph type="sldNum" sz="quarter" idx="12"/>
          </p:nvPr>
        </p:nvSpPr>
        <p:spPr/>
        <p:txBody>
          <a:bodyPr/>
          <a:lstStyle/>
          <a:p>
            <a:fld id="{BC03EB51-2E59-4B18-BED2-D8B384E257A9}" type="slidenum">
              <a:rPr lang="en-GB" smtClean="0"/>
              <a:pPr/>
              <a:t>9</a:t>
            </a:fld>
            <a:endParaRPr lang="en-GB"/>
          </a:p>
        </p:txBody>
      </p:sp>
    </p:spTree>
    <p:extLst>
      <p:ext uri="{BB962C8B-B14F-4D97-AF65-F5344CB8AC3E}">
        <p14:creationId xmlns:p14="http://schemas.microsoft.com/office/powerpoint/2010/main" val="30309960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4A7BA550EA9847AF23E300F8F645A9" ma:contentTypeVersion="15" ma:contentTypeDescription="Create a new document." ma:contentTypeScope="" ma:versionID="e3ec86e6769133a7ba8b9b9181a65f84">
  <xsd:schema xmlns:xsd="http://www.w3.org/2001/XMLSchema" xmlns:xs="http://www.w3.org/2001/XMLSchema" xmlns:p="http://schemas.microsoft.com/office/2006/metadata/properties" xmlns:ns1="http://schemas.microsoft.com/sharepoint/v3" xmlns:ns2="fee059d8-09a0-4432-b9e5-d1cad5850a2b" xmlns:ns3="ba8588b1-d6ea-4ab5-b830-00c054d952b1" targetNamespace="http://schemas.microsoft.com/office/2006/metadata/properties" ma:root="true" ma:fieldsID="8d7e381193da7f41679f6b38d5d8fd0a" ns1:_="" ns2:_="" ns3:_="">
    <xsd:import namespace="http://schemas.microsoft.com/sharepoint/v3"/>
    <xsd:import namespace="fee059d8-09a0-4432-b9e5-d1cad5850a2b"/>
    <xsd:import namespace="ba8588b1-d6ea-4ab5-b830-00c054d952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e059d8-09a0-4432-b9e5-d1cad5850a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8588b1-d6ea-4ab5-b830-00c054d952b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F033C8F-9730-46B4-BEE9-222ECE740C16}"/>
</file>

<file path=customXml/itemProps2.xml><?xml version="1.0" encoding="utf-8"?>
<ds:datastoreItem xmlns:ds="http://schemas.openxmlformats.org/officeDocument/2006/customXml" ds:itemID="{2B7167C4-A59F-46F7-BEBA-0162CAC39407}">
  <ds:schemaRefs>
    <ds:schemaRef ds:uri="http://schemas.microsoft.com/sharepoint/v3/contenttype/forms"/>
  </ds:schemaRefs>
</ds:datastoreItem>
</file>

<file path=customXml/itemProps3.xml><?xml version="1.0" encoding="utf-8"?>
<ds:datastoreItem xmlns:ds="http://schemas.openxmlformats.org/officeDocument/2006/customXml" ds:itemID="{0DB93C6D-E56C-4041-B466-D93C47B07FB4}">
  <ds:schemaRefs>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ba8588b1-d6ea-4ab5-b830-00c054d952b1"/>
    <ds:schemaRef ds:uri="fee059d8-09a0-4432-b9e5-d1cad5850a2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204</TotalTime>
  <Words>2381</Words>
  <Application>Microsoft Office PowerPoint</Application>
  <PresentationFormat>On-screen Show (4:3)</PresentationFormat>
  <Paragraphs>250</Paragraphs>
  <Slides>65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Cooper</dc:creator>
  <cp:lastModifiedBy>Geoff Cooper</cp:lastModifiedBy>
  <cp:revision>3</cp:revision>
  <dcterms:created xsi:type="dcterms:W3CDTF">2020-04-06T13:21:56Z</dcterms:created>
  <dcterms:modified xsi:type="dcterms:W3CDTF">2021-09-03T11:41:28Z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0x010100794A7BA550EA9847AF23E300F8F645A9</vt:lpwstr>
  </property>
</Properties>
</file>